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2.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 id="2147483649" r:id="rId2"/>
    <p:sldMasterId id="2147487655" r:id="rId3"/>
    <p:sldMasterId id="2147487669" r:id="rId4"/>
    <p:sldMasterId id="2147487671" r:id="rId5"/>
    <p:sldMasterId id="2147487683" r:id="rId6"/>
    <p:sldMasterId id="2147487697" r:id="rId7"/>
    <p:sldMasterId id="2147487709" r:id="rId8"/>
    <p:sldMasterId id="2147487721" r:id="rId9"/>
    <p:sldMasterId id="2147488487" r:id="rId10"/>
    <p:sldMasterId id="2147488522" r:id="rId11"/>
    <p:sldMasterId id="2147488534" r:id="rId12"/>
    <p:sldMasterId id="2147488546" r:id="rId13"/>
    <p:sldMasterId id="2147488558" r:id="rId14"/>
    <p:sldMasterId id="2147488582" r:id="rId15"/>
    <p:sldMasterId id="2147488608" r:id="rId16"/>
    <p:sldMasterId id="2147488620" r:id="rId17"/>
    <p:sldMasterId id="2147488632" r:id="rId18"/>
    <p:sldMasterId id="2147488671" r:id="rId19"/>
    <p:sldMasterId id="2147488699" r:id="rId20"/>
  </p:sldMasterIdLst>
  <p:notesMasterIdLst>
    <p:notesMasterId r:id="rId120"/>
  </p:notesMasterIdLst>
  <p:sldIdLst>
    <p:sldId id="1179" r:id="rId21"/>
    <p:sldId id="3668" r:id="rId22"/>
    <p:sldId id="3669" r:id="rId23"/>
    <p:sldId id="3672" r:id="rId24"/>
    <p:sldId id="3687" r:id="rId25"/>
    <p:sldId id="3678" r:id="rId26"/>
    <p:sldId id="3681" r:id="rId27"/>
    <p:sldId id="3680" r:id="rId28"/>
    <p:sldId id="3682" r:id="rId29"/>
    <p:sldId id="2505" r:id="rId30"/>
    <p:sldId id="3798" r:id="rId31"/>
    <p:sldId id="3667" r:id="rId32"/>
    <p:sldId id="420" r:id="rId33"/>
    <p:sldId id="421" r:id="rId34"/>
    <p:sldId id="422" r:id="rId35"/>
    <p:sldId id="424" r:id="rId36"/>
    <p:sldId id="425" r:id="rId37"/>
    <p:sldId id="432" r:id="rId38"/>
    <p:sldId id="435" r:id="rId39"/>
    <p:sldId id="436" r:id="rId40"/>
    <p:sldId id="437" r:id="rId41"/>
    <p:sldId id="438" r:id="rId42"/>
    <p:sldId id="440" r:id="rId43"/>
    <p:sldId id="442" r:id="rId44"/>
    <p:sldId id="443" r:id="rId45"/>
    <p:sldId id="444" r:id="rId46"/>
    <p:sldId id="445" r:id="rId47"/>
    <p:sldId id="446" r:id="rId48"/>
    <p:sldId id="447" r:id="rId49"/>
    <p:sldId id="3713" r:id="rId50"/>
    <p:sldId id="3714" r:id="rId51"/>
    <p:sldId id="509" r:id="rId52"/>
    <p:sldId id="3671" r:id="rId53"/>
    <p:sldId id="3719" r:id="rId54"/>
    <p:sldId id="3725" r:id="rId55"/>
    <p:sldId id="3778" r:id="rId56"/>
    <p:sldId id="3782" r:id="rId57"/>
    <p:sldId id="295" r:id="rId58"/>
    <p:sldId id="296" r:id="rId59"/>
    <p:sldId id="3781" r:id="rId60"/>
    <p:sldId id="3730" r:id="rId61"/>
    <p:sldId id="3720" r:id="rId62"/>
    <p:sldId id="3780" r:id="rId63"/>
    <p:sldId id="3745" r:id="rId64"/>
    <p:sldId id="298" r:id="rId65"/>
    <p:sldId id="510" r:id="rId66"/>
    <p:sldId id="3783" r:id="rId67"/>
    <p:sldId id="3779" r:id="rId68"/>
    <p:sldId id="494" r:id="rId69"/>
    <p:sldId id="495" r:id="rId70"/>
    <p:sldId id="496" r:id="rId71"/>
    <p:sldId id="3784" r:id="rId72"/>
    <p:sldId id="3739" r:id="rId73"/>
    <p:sldId id="1199" r:id="rId74"/>
    <p:sldId id="3785" r:id="rId75"/>
    <p:sldId id="300" r:id="rId76"/>
    <p:sldId id="3786" r:id="rId77"/>
    <p:sldId id="301" r:id="rId78"/>
    <p:sldId id="2746" r:id="rId79"/>
    <p:sldId id="3787" r:id="rId80"/>
    <p:sldId id="3799" r:id="rId81"/>
    <p:sldId id="3716" r:id="rId82"/>
    <p:sldId id="3717" r:id="rId83"/>
    <p:sldId id="511" r:id="rId84"/>
    <p:sldId id="3790" r:id="rId85"/>
    <p:sldId id="3795" r:id="rId86"/>
    <p:sldId id="451" r:id="rId87"/>
    <p:sldId id="455" r:id="rId88"/>
    <p:sldId id="457" r:id="rId89"/>
    <p:sldId id="459" r:id="rId90"/>
    <p:sldId id="504" r:id="rId91"/>
    <p:sldId id="460" r:id="rId92"/>
    <p:sldId id="3791" r:id="rId93"/>
    <p:sldId id="463" r:id="rId94"/>
    <p:sldId id="464" r:id="rId95"/>
    <p:sldId id="465" r:id="rId96"/>
    <p:sldId id="467" r:id="rId97"/>
    <p:sldId id="468" r:id="rId98"/>
    <p:sldId id="471" r:id="rId99"/>
    <p:sldId id="473" r:id="rId100"/>
    <p:sldId id="478" r:id="rId101"/>
    <p:sldId id="479" r:id="rId102"/>
    <p:sldId id="3796" r:id="rId103"/>
    <p:sldId id="512" r:id="rId104"/>
    <p:sldId id="3792" r:id="rId105"/>
    <p:sldId id="3691" r:id="rId106"/>
    <p:sldId id="3688" r:id="rId107"/>
    <p:sldId id="3727" r:id="rId108"/>
    <p:sldId id="3793" r:id="rId109"/>
    <p:sldId id="3722" r:id="rId110"/>
    <p:sldId id="3794" r:id="rId111"/>
    <p:sldId id="3693" r:id="rId112"/>
    <p:sldId id="3700" r:id="rId113"/>
    <p:sldId id="3694" r:id="rId114"/>
    <p:sldId id="3800" r:id="rId115"/>
    <p:sldId id="490" r:id="rId116"/>
    <p:sldId id="493" r:id="rId117"/>
    <p:sldId id="2518" r:id="rId118"/>
    <p:sldId id="2519" r:id="rId11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6A0AC70B-B30E-F145-98B6-CFE1714FA074}">
          <p14:sldIdLst>
            <p14:sldId id="1179"/>
            <p14:sldId id="3668"/>
            <p14:sldId id="3669"/>
            <p14:sldId id="3672"/>
            <p14:sldId id="3687"/>
            <p14:sldId id="3678"/>
            <p14:sldId id="3681"/>
            <p14:sldId id="3680"/>
            <p14:sldId id="3682"/>
            <p14:sldId id="2505"/>
            <p14:sldId id="3798"/>
            <p14:sldId id="3667"/>
            <p14:sldId id="420"/>
            <p14:sldId id="421"/>
            <p14:sldId id="422"/>
            <p14:sldId id="424"/>
            <p14:sldId id="425"/>
            <p14:sldId id="432"/>
            <p14:sldId id="435"/>
            <p14:sldId id="436"/>
            <p14:sldId id="437"/>
            <p14:sldId id="438"/>
            <p14:sldId id="440"/>
            <p14:sldId id="442"/>
            <p14:sldId id="443"/>
            <p14:sldId id="444"/>
            <p14:sldId id="445"/>
            <p14:sldId id="446"/>
            <p14:sldId id="447"/>
            <p14:sldId id="3713"/>
            <p14:sldId id="3714"/>
          </p14:sldIdLst>
        </p14:section>
        <p14:section name="Chapters" id="{8BEC9B03-8EC5-0D45-9FF1-67703C0BC11B}">
          <p14:sldIdLst>
            <p14:sldId id="509"/>
            <p14:sldId id="3671"/>
            <p14:sldId id="3719"/>
            <p14:sldId id="3725"/>
            <p14:sldId id="3778"/>
            <p14:sldId id="3782"/>
            <p14:sldId id="295"/>
            <p14:sldId id="296"/>
            <p14:sldId id="3781"/>
            <p14:sldId id="3730"/>
            <p14:sldId id="3720"/>
            <p14:sldId id="3780"/>
            <p14:sldId id="3745"/>
            <p14:sldId id="298"/>
            <p14:sldId id="510"/>
            <p14:sldId id="3783"/>
            <p14:sldId id="3779"/>
            <p14:sldId id="494"/>
            <p14:sldId id="495"/>
            <p14:sldId id="496"/>
            <p14:sldId id="3784"/>
            <p14:sldId id="3739"/>
            <p14:sldId id="1199"/>
            <p14:sldId id="3785"/>
            <p14:sldId id="300"/>
            <p14:sldId id="3786"/>
            <p14:sldId id="301"/>
            <p14:sldId id="2746"/>
            <p14:sldId id="3787"/>
            <p14:sldId id="3799"/>
            <p14:sldId id="3716"/>
            <p14:sldId id="3717"/>
            <p14:sldId id="511"/>
            <p14:sldId id="3790"/>
            <p14:sldId id="3795"/>
            <p14:sldId id="451"/>
            <p14:sldId id="455"/>
            <p14:sldId id="457"/>
            <p14:sldId id="459"/>
            <p14:sldId id="504"/>
            <p14:sldId id="460"/>
            <p14:sldId id="3791"/>
            <p14:sldId id="463"/>
            <p14:sldId id="464"/>
            <p14:sldId id="465"/>
            <p14:sldId id="467"/>
            <p14:sldId id="468"/>
            <p14:sldId id="471"/>
            <p14:sldId id="473"/>
            <p14:sldId id="478"/>
            <p14:sldId id="479"/>
            <p14:sldId id="3796"/>
            <p14:sldId id="512"/>
            <p14:sldId id="3792"/>
            <p14:sldId id="3691"/>
            <p14:sldId id="3688"/>
            <p14:sldId id="3727"/>
            <p14:sldId id="3793"/>
            <p14:sldId id="3722"/>
            <p14:sldId id="3794"/>
          </p14:sldIdLst>
        </p14:section>
        <p14:section name="Conclusion" id="{A262150F-C858-0944-8887-58C945B393EC}">
          <p14:sldIdLst>
            <p14:sldId id="3693"/>
            <p14:sldId id="3700"/>
            <p14:sldId id="3694"/>
            <p14:sldId id="3800"/>
            <p14:sldId id="490"/>
            <p14:sldId id="493"/>
            <p14:sldId id="2518"/>
            <p14:sldId id="251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1"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F61"/>
    <a:srgbClr val="000000"/>
    <a:srgbClr val="E7E7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64"/>
    <p:restoredTop sz="84692" autoAdjust="0"/>
  </p:normalViewPr>
  <p:slideViewPr>
    <p:cSldViewPr>
      <p:cViewPr>
        <p:scale>
          <a:sx n="88" d="100"/>
          <a:sy n="88" d="100"/>
        </p:scale>
        <p:origin x="376" y="920"/>
      </p:cViewPr>
      <p:guideLst>
        <p:guide orient="horz" pos="2160"/>
        <p:guide pos="2880"/>
      </p:guideLst>
    </p:cSldViewPr>
  </p:slideViewPr>
  <p:outlineViewPr>
    <p:cViewPr>
      <p:scale>
        <a:sx n="33" d="100"/>
        <a:sy n="33" d="100"/>
      </p:scale>
      <p:origin x="0" y="-37720"/>
    </p:cViewPr>
  </p:outlineViewPr>
  <p:notesTextViewPr>
    <p:cViewPr>
      <p:scale>
        <a:sx n="125" d="100"/>
        <a:sy n="125" d="100"/>
      </p:scale>
      <p:origin x="0" y="0"/>
    </p:cViewPr>
  </p:notesTextViewPr>
  <p:sorterViewPr>
    <p:cViewPr>
      <p:scale>
        <a:sx n="80" d="100"/>
        <a:sy n="80" d="100"/>
      </p:scale>
      <p:origin x="0" y="0"/>
    </p:cViewPr>
  </p:sorterViewPr>
  <p:notesViewPr>
    <p:cSldViewPr>
      <p:cViewPr>
        <p:scale>
          <a:sx n="152" d="100"/>
          <a:sy n="152" d="100"/>
        </p:scale>
        <p:origin x="144" y="-11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theme" Target="theme/theme1.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commentAuthors" Target="commentAuthors.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198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799BD737-58AC-E84B-85C5-63D1AF735743}" type="slidenum">
              <a:rPr lang="en-US"/>
              <a:pPr>
                <a:defRPr/>
              </a:pPr>
              <a:t>‹#›</a:t>
            </a:fld>
            <a:endParaRPr lang="en-US"/>
          </a:p>
        </p:txBody>
      </p:sp>
    </p:spTree>
    <p:extLst>
      <p:ext uri="{BB962C8B-B14F-4D97-AF65-F5344CB8AC3E}">
        <p14:creationId xmlns:p14="http://schemas.microsoft.com/office/powerpoint/2010/main" val="22124785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charset="-122"/>
        <a:cs typeface="宋体" charset="-122"/>
      </a:defRPr>
    </a:lvl1pPr>
    <a:lvl2pPr marL="457200" algn="l" rtl="0" eaLnBrk="0" fontAlgn="base" hangingPunct="0">
      <a:spcBef>
        <a:spcPct val="30000"/>
      </a:spcBef>
      <a:spcAft>
        <a:spcPct val="0"/>
      </a:spcAft>
      <a:defRPr sz="1200" kern="1200">
        <a:solidFill>
          <a:schemeClr val="tx1"/>
        </a:solidFill>
        <a:latin typeface="Arial" charset="0"/>
        <a:ea typeface="宋体" charset="-122"/>
        <a:cs typeface="宋体" charset="-122"/>
      </a:defRPr>
    </a:lvl2pPr>
    <a:lvl3pPr marL="914400" algn="l" rtl="0" eaLnBrk="0" fontAlgn="base" hangingPunct="0">
      <a:spcBef>
        <a:spcPct val="30000"/>
      </a:spcBef>
      <a:spcAft>
        <a:spcPct val="0"/>
      </a:spcAft>
      <a:defRPr sz="1200" kern="1200">
        <a:solidFill>
          <a:schemeClr val="tx1"/>
        </a:solidFill>
        <a:latin typeface="Arial" charset="0"/>
        <a:ea typeface="宋体" charset="-122"/>
        <a:cs typeface="宋体" charset="-122"/>
      </a:defRPr>
    </a:lvl3pPr>
    <a:lvl4pPr marL="1371600" algn="l" rtl="0" eaLnBrk="0" fontAlgn="base" hangingPunct="0">
      <a:spcBef>
        <a:spcPct val="30000"/>
      </a:spcBef>
      <a:spcAft>
        <a:spcPct val="0"/>
      </a:spcAft>
      <a:defRPr sz="1200" kern="1200">
        <a:solidFill>
          <a:schemeClr val="tx1"/>
        </a:solidFill>
        <a:latin typeface="Arial" charset="0"/>
        <a:ea typeface="宋体" charset="-122"/>
        <a:cs typeface="宋体" charset="-122"/>
      </a:defRPr>
    </a:lvl4pPr>
    <a:lvl5pPr marL="1828800" algn="l" rtl="0" eaLnBrk="0" fontAlgn="base" hangingPunct="0">
      <a:spcBef>
        <a:spcPct val="30000"/>
      </a:spcBef>
      <a:spcAft>
        <a:spcPct val="0"/>
      </a:spcAft>
      <a:defRPr sz="1200" kern="1200">
        <a:solidFill>
          <a:schemeClr val="tx1"/>
        </a:solidFill>
        <a:latin typeface="Arial" charset="0"/>
        <a:ea typeface="宋体" charset="-122"/>
        <a:cs typeface="宋体" charset="-122"/>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reformationcharlotte.org/2018/12/10/the-pastor-that-told-his-congregation-to-take-what-they-need-from-offering-basket-gifts-his-wife-200k-lamborghini/" TargetMode="External"/><Relationship Id="rId3" Type="http://schemas.openxmlformats.org/officeDocument/2006/relationships/hyperlink" Target="https://biblia.com/bible/esv/2%20Cor%206.17" TargetMode="External"/><Relationship Id="rId7" Type="http://schemas.openxmlformats.org/officeDocument/2006/relationships/hyperlink" Target="https://www.indystar.com/story/news/2018/08/09/joel-osteen-house-net-worth-lakewood-church-wife-why-televangelist-so-beloved-and-controversial/935789002/"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huffpost.com/entry/joel-osteen-larry-king-homosexuality_n_4591090" TargetMode="External"/><Relationship Id="rId5" Type="http://schemas.openxmlformats.org/officeDocument/2006/relationships/hyperlink" Target="https://i.dailymail.co.uk/1s/2019/06/25/02/15209376-0-image-a-69_1561425562664.jpg" TargetMode="External"/><Relationship Id="rId4" Type="http://schemas.openxmlformats.org/officeDocument/2006/relationships/hyperlink" Target="https://www.nydailynews.com/entertainment/music/ny-lady-gaga-apollo-theater-20190625-5jbe5ychvnedvbvdfmss6pdi64-story.html" TargetMode="External"/><Relationship Id="rId9" Type="http://schemas.openxmlformats.org/officeDocument/2006/relationships/hyperlink" Target="https://reformationcharlotte.org/2019/01/20/lamborghini-pastor-who-cheated-on-wife-lives-in-1-8-million-house-bought-by-church/" TargetMode="Externa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83297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Will you be walking with Jesus ten years from now? </a:t>
            </a:r>
          </a:p>
          <a:p>
            <a:r>
              <a:rPr lang="en-US" dirty="0"/>
              <a:t>What should you do </a:t>
            </a:r>
            <a:r>
              <a:rPr lang="en-US" i="1" dirty="0"/>
              <a:t>now</a:t>
            </a:r>
            <a:r>
              <a:rPr lang="en-US" dirty="0"/>
              <a:t> to make sure you are faithful </a:t>
            </a:r>
            <a:r>
              <a:rPr lang="en-US" i="1" dirty="0"/>
              <a:t>then</a:t>
            </a:r>
            <a:r>
              <a:rPr lang="en-US" dirty="0"/>
              <a:t>?</a:t>
            </a:r>
            <a:r>
              <a:rPr lang="en-SG" dirty="0"/>
              <a:t> </a:t>
            </a:r>
          </a:p>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632049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Introduction-96</a:t>
            </a:r>
          </a:p>
          <a:p>
            <a:pPr eaLnBrk="1" hangingPunct="1">
              <a:spcBef>
                <a:spcPct val="0"/>
              </a:spcBef>
            </a:pPr>
            <a:r>
              <a:rPr lang="en-US" b="0" dirty="0">
                <a:latin typeface="Arial" charset="0"/>
                <a:ea typeface="ＭＳ Ｐゴシック" charset="0"/>
                <a:cs typeface="ＭＳ Ｐゴシック" charset="0"/>
              </a:rPr>
              <a:t>NS-03-Luke1-12-slide 65</a:t>
            </a:r>
            <a:endParaRPr lang="en-US" dirty="0">
              <a:latin typeface="Arial" charset="0"/>
              <a:ea typeface="ＭＳ Ｐゴシック" charset="0"/>
              <a:cs typeface="ＭＳ Ｐゴシック"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Arial" panose="020B0604020202020204" pitchFamily="34" charset="0"/>
                <a:ea typeface="ＭＳ Ｐゴシック" charset="-128"/>
                <a:cs typeface="ＭＳ Ｐゴシック" charset="-128"/>
              </a:rPr>
              <a:t>Paul had finished reaching the Eastern Roman Empire by the time he wrote Titus—and even had just returned from Spain. Yet he soon was captured and brought to Rome a second time, where he wrote 2 Timothy. </a:t>
            </a:r>
            <a:endParaRPr lang="en-SG" sz="1200" b="1" i="0" kern="1200" dirty="0">
              <a:solidFill>
                <a:schemeClr val="tx1"/>
              </a:solidFill>
              <a:effectLst/>
              <a:latin typeface="Arial" panose="020B0604020202020204" pitchFamily="34" charset="0"/>
              <a:ea typeface="ＭＳ Ｐゴシック" charset="-128"/>
              <a:cs typeface="ＭＳ Ｐゴシック" charset="-128"/>
            </a:endParaRPr>
          </a:p>
          <a:p>
            <a:endPar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endPar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written from Macedonia to Timothy in Ephesus	Fall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Spain (anticipated in Rom. 15:24)	Spring 64-Spring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Christians persecuted by Nero; Peter martyred	Summer 64</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Crete (Titus left there; Tit 1:5)	early Summer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Summer- Fall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Titus</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written from Asia Minor to Titus in Crete	Summer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Nicopolis (Tit 3:12)	Winter 66/67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Troas (2 Tim 4:13), Macedonia and Greece	Spring–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Second Roman Imprisonment	Fall</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67–Spring 68</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arrested and brought to Rome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2 Timothy</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written from Rome to Timothy in Ephesus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beheaded	Spring 68</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199019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What had changed between Pauls’ two imprisonments in Rome? Much! One key event was the Great Fire at Rome in July AD 64.</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13</a:t>
            </a:fld>
            <a:endParaRPr lang="en-US"/>
          </a:p>
        </p:txBody>
      </p:sp>
    </p:spTree>
    <p:extLst>
      <p:ext uri="{BB962C8B-B14F-4D97-AF65-F5344CB8AC3E}">
        <p14:creationId xmlns:p14="http://schemas.microsoft.com/office/powerpoint/2010/main" val="1616824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that all legal protections for Christians were removed  by the time Paul returned to Rome’s prison system a second time. </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14</a:t>
            </a:fld>
            <a:endParaRPr lang="en-US"/>
          </a:p>
        </p:txBody>
      </p:sp>
    </p:spTree>
    <p:extLst>
      <p:ext uri="{BB962C8B-B14F-4D97-AF65-F5344CB8AC3E}">
        <p14:creationId xmlns:p14="http://schemas.microsoft.com/office/powerpoint/2010/main" val="4072006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a:ln/>
        </p:spPr>
      </p:sp>
      <p:sp>
        <p:nvSpPr>
          <p:cNvPr id="2611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宋体" charset="0"/>
                <a:cs typeface="宋体" charset="0"/>
              </a:rPr>
              <a:t>Seven years later the first imprisonment under house arrest, the situation was entirely different.  Nero had initiated a persecution of believers and it was very unpopular to be a Christian.  May had denied the faith and most had gone underground to the catacombs if they still continued in the faith.</a:t>
            </a:r>
          </a:p>
        </p:txBody>
      </p:sp>
      <p:sp>
        <p:nvSpPr>
          <p:cNvPr id="2611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481046-B29C-4D4B-B61B-AB1D744D2CF7}" type="slidenum">
              <a:rPr lang="en-US" sz="1200">
                <a:solidFill>
                  <a:srgbClr val="000000"/>
                </a:solidFill>
              </a:rPr>
              <a:pPr/>
              <a:t>15</a:t>
            </a:fld>
            <a:endParaRPr lang="en-US" sz="12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was lonely for a very relational man like Paul at this point. Most of his friends had either escaped Rome or fallen away from the Faith.</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16</a:t>
            </a:fld>
            <a:endParaRPr lang="en-US"/>
          </a:p>
        </p:txBody>
      </p:sp>
    </p:spTree>
    <p:extLst>
      <p:ext uri="{BB962C8B-B14F-4D97-AF65-F5344CB8AC3E}">
        <p14:creationId xmlns:p14="http://schemas.microsoft.com/office/powerpoint/2010/main" val="414961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Serving Jesus includes times when we feel like no one else is with us in terms of their presence and prayers. But Jesus remains, despite the failures of people.</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17</a:t>
            </a:fld>
            <a:endParaRPr lang="en-US"/>
          </a:p>
        </p:txBody>
      </p:sp>
    </p:spTree>
    <p:extLst>
      <p:ext uri="{BB962C8B-B14F-4D97-AF65-F5344CB8AC3E}">
        <p14:creationId xmlns:p14="http://schemas.microsoft.com/office/powerpoint/2010/main" val="1273089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wonder if Paul knew that Caesar was just across the street!</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18</a:t>
            </a:fld>
            <a:endParaRPr lang="en-US"/>
          </a:p>
        </p:txBody>
      </p:sp>
    </p:spTree>
    <p:extLst>
      <p:ext uri="{BB962C8B-B14F-4D97-AF65-F5344CB8AC3E}">
        <p14:creationId xmlns:p14="http://schemas.microsoft.com/office/powerpoint/2010/main" val="4041382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Forum was filled with buildings and monuments honoring the emperors and generals who expanded the Empire. In AD 80, the Coliseum was completed and can be seen in the rear left. It was funded by the gold seized from burning Herod’s temple in Jerusalem. </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19</a:t>
            </a:fld>
            <a:endParaRPr lang="en-US"/>
          </a:p>
        </p:txBody>
      </p:sp>
    </p:spTree>
    <p:extLst>
      <p:ext uri="{BB962C8B-B14F-4D97-AF65-F5344CB8AC3E}">
        <p14:creationId xmlns:p14="http://schemas.microsoft.com/office/powerpoint/2010/main" val="4041282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02552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Honestly, Susan and I had a very difficult time finding the prison where Paul was held. It wasn’t on any of the tourist maps! Yet, finally, we found it on “Peter in Prison Street”!</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20</a:t>
            </a:fld>
            <a:endParaRPr lang="en-US"/>
          </a:p>
        </p:txBody>
      </p:sp>
    </p:spTree>
    <p:extLst>
      <p:ext uri="{BB962C8B-B14F-4D97-AF65-F5344CB8AC3E}">
        <p14:creationId xmlns:p14="http://schemas.microsoft.com/office/powerpoint/2010/main" val="3510372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thought struck me that I could be free to visit the place 2000 years after Paul lost his freedom on this street. He even lost his life.</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21</a:t>
            </a:fld>
            <a:endParaRPr lang="en-US"/>
          </a:p>
        </p:txBody>
      </p:sp>
    </p:spTree>
    <p:extLst>
      <p:ext uri="{BB962C8B-B14F-4D97-AF65-F5344CB8AC3E}">
        <p14:creationId xmlns:p14="http://schemas.microsoft.com/office/powerpoint/2010/main" val="2870450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a:ln/>
        </p:spPr>
      </p:sp>
      <p:sp>
        <p:nvSpPr>
          <p:cNvPr id="2805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宋体" charset="0"/>
                <a:cs typeface="宋体" charset="0"/>
              </a:rPr>
              <a:t>Tourists can visit the prison for a small sum—if you can find it!</a:t>
            </a:r>
          </a:p>
          <a:p>
            <a:endParaRPr lang="en-US" dirty="0">
              <a:ea typeface="宋体" charset="0"/>
              <a:cs typeface="宋体" charset="0"/>
            </a:endParaRPr>
          </a:p>
          <a:p>
            <a:r>
              <a:rPr lang="en-US" dirty="0">
                <a:ea typeface="宋体" charset="0"/>
                <a:cs typeface="宋体" charset="0"/>
              </a:rPr>
              <a:t>—Todd Bolen, </a:t>
            </a:r>
            <a:r>
              <a:rPr lang="en-US" dirty="0" err="1">
                <a:ea typeface="宋体" charset="0"/>
                <a:cs typeface="宋体" charset="0"/>
              </a:rPr>
              <a:t>BiblePlaces.com</a:t>
            </a:r>
            <a:endParaRPr lang="en-US" dirty="0">
              <a:ea typeface="宋体" charset="0"/>
              <a:cs typeface="宋体" charset="0"/>
            </a:endParaRPr>
          </a:p>
          <a:p>
            <a:endParaRPr lang="en-US" dirty="0">
              <a:ea typeface="宋体" charset="0"/>
              <a:cs typeface="宋体" charset="0"/>
            </a:endParaRPr>
          </a:p>
        </p:txBody>
      </p:sp>
      <p:sp>
        <p:nvSpPr>
          <p:cNvPr id="2805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028CBC-596D-824F-94C0-E50BDA83F09B}" type="slidenum">
              <a:rPr lang="en-US" sz="1200">
                <a:solidFill>
                  <a:srgbClr val="000000"/>
                </a:solidFill>
              </a:rPr>
              <a:pPr/>
              <a:t>22</a:t>
            </a:fld>
            <a:endParaRPr lang="en-US" sz="12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went through doors like this (AD 64 for Peter, AD 67 for Paul).</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23</a:t>
            </a:fld>
            <a:endParaRPr lang="en-US"/>
          </a:p>
        </p:txBody>
      </p:sp>
    </p:spTree>
    <p:extLst>
      <p:ext uri="{BB962C8B-B14F-4D97-AF65-F5344CB8AC3E}">
        <p14:creationId xmlns:p14="http://schemas.microsoft.com/office/powerpoint/2010/main" val="4179191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Peter’s stature as supposedly the first Pope there in Rome, he is given priority over Paul. </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24</a:t>
            </a:fld>
            <a:endParaRPr lang="en-US"/>
          </a:p>
        </p:txBody>
      </p:sp>
    </p:spTree>
    <p:extLst>
      <p:ext uri="{BB962C8B-B14F-4D97-AF65-F5344CB8AC3E}">
        <p14:creationId xmlns:p14="http://schemas.microsoft.com/office/powerpoint/2010/main" val="12495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ground level is an altar to these great apostles. Yet they had little time at this level, for they were lowered into a hole in the floor and </a:t>
            </a:r>
            <a:r>
              <a:rPr lang="en-US" dirty="0" err="1"/>
              <a:t>kep</a:t>
            </a:r>
            <a:r>
              <a:rPr lang="en-US" dirty="0"/>
              <a:t> below.</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25</a:t>
            </a:fld>
            <a:endParaRPr lang="en-US"/>
          </a:p>
        </p:txBody>
      </p:sp>
    </p:spTree>
    <p:extLst>
      <p:ext uri="{BB962C8B-B14F-4D97-AF65-F5344CB8AC3E}">
        <p14:creationId xmlns:p14="http://schemas.microsoft.com/office/powerpoint/2010/main" val="571098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a:ln/>
        </p:spPr>
      </p:sp>
      <p:sp>
        <p:nvSpPr>
          <p:cNvPr id="2877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宋体" charset="0"/>
                <a:cs typeface="宋体" charset="0"/>
              </a:rPr>
              <a:t>The Carcer was the only prison in ancient Rome.  It had two sections, an upper and a lower; the upper was known as the </a:t>
            </a:r>
            <a:r>
              <a:rPr lang="en-US" altLang="ja-JP">
                <a:ea typeface="宋体" charset="0"/>
                <a:cs typeface="宋体" charset="0"/>
              </a:rPr>
              <a:t>"Carcer" proper, while the lower (originally thought to have been a cistern) was known as the "Tullianum."  Those prisoners that entered the Tullianum from the Carcer were lowered through a hole in the Carcer</a:t>
            </a:r>
            <a:r>
              <a:rPr lang="fr-FR" altLang="ja-JP">
                <a:ea typeface="宋体" charset="0"/>
                <a:cs typeface="宋体" charset="0"/>
              </a:rPr>
              <a:t>'</a:t>
            </a:r>
            <a:r>
              <a:rPr lang="en-US" altLang="ja-JP">
                <a:ea typeface="宋体" charset="0"/>
                <a:cs typeface="宋体" charset="0"/>
              </a:rPr>
              <a:t>s floor.  The name "Tullianum" is probably derived from the Latin word for a spring of water, and incidentally, this section of the prison does, in fact, house a well.  According to tradition, the Apostle Peter caused the well-water to spring up so that he might baptize his jailors, St. Processus and St. Martinianus.  It is debated whether Peter was actually incarcerated here.  —Todd Bolen, BiblePlaces.com</a:t>
            </a:r>
            <a:endParaRPr lang="en-US">
              <a:ea typeface="宋体" charset="0"/>
              <a:cs typeface="宋体" charset="0"/>
            </a:endParaRPr>
          </a:p>
        </p:txBody>
      </p:sp>
      <p:sp>
        <p:nvSpPr>
          <p:cNvPr id="2877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F6640B-B72C-484D-98A7-F2F5CA0CE051}" type="slidenum">
              <a:rPr lang="en-US" sz="1200">
                <a:solidFill>
                  <a:srgbClr val="000000"/>
                </a:solidFill>
              </a:rPr>
              <a:pPr/>
              <a:t>26</a:t>
            </a:fld>
            <a:endParaRPr lang="en-US" sz="12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7D5B58-0A5A-F04E-8077-E83BBD417215}" type="slidenum">
              <a:rPr lang="en-US" sz="1200">
                <a:solidFill>
                  <a:srgbClr val="000000"/>
                </a:solidFill>
              </a:rPr>
              <a:pPr/>
              <a:t>27</a:t>
            </a:fld>
            <a:endParaRPr lang="en-US" sz="1200">
              <a:solidFill>
                <a:srgbClr val="000000"/>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宋体" charset="0"/>
                <a:cs typeface="宋体" charset="0"/>
              </a:rPr>
              <a:t>The state rarely incarcerated common criminals but kept the Mamertine Prison for political prisoners doomed for execution by being thrown off the Tarpeian Rock.  Enemies of the State, such as Jugurtha and Vercingetorix, were often strangled in the </a:t>
            </a:r>
            <a:r>
              <a:rPr lang="en-US" dirty="0" err="1">
                <a:ea typeface="宋体" charset="0"/>
                <a:cs typeface="宋体" charset="0"/>
              </a:rPr>
              <a:t>Tullianum</a:t>
            </a:r>
            <a:r>
              <a:rPr lang="en-US" dirty="0">
                <a:ea typeface="宋体" charset="0"/>
                <a:cs typeface="宋体" charset="0"/>
              </a:rPr>
              <a:t>.  Sallust, a Roman writer in 40 B.C., described the </a:t>
            </a:r>
            <a:r>
              <a:rPr lang="en-US" dirty="0" err="1">
                <a:ea typeface="宋体" charset="0"/>
                <a:cs typeface="宋体" charset="0"/>
              </a:rPr>
              <a:t>Tullianum</a:t>
            </a:r>
            <a:r>
              <a:rPr lang="en-US" dirty="0">
                <a:ea typeface="宋体" charset="0"/>
                <a:cs typeface="宋体" charset="0"/>
              </a:rPr>
              <a:t> as </a:t>
            </a:r>
            <a:r>
              <a:rPr lang="en-US" altLang="ja-JP" dirty="0">
                <a:ea typeface="宋体" charset="0"/>
                <a:cs typeface="宋体" charset="0"/>
              </a:rPr>
              <a:t>"about twelve feet deep, closed all round by strong walls and a stone vault.  Its aspect is repugnant and fearsome from its neglect, darkness, and stench." </a:t>
            </a:r>
          </a:p>
          <a:p>
            <a:r>
              <a:rPr lang="en-US" altLang="ja-JP" dirty="0">
                <a:ea typeface="宋体" charset="0"/>
                <a:cs typeface="宋体" charset="0"/>
              </a:rPr>
              <a:t>—Todd Bolen, </a:t>
            </a:r>
            <a:r>
              <a:rPr lang="en-US" altLang="ja-JP" dirty="0" err="1">
                <a:ea typeface="宋体" charset="0"/>
                <a:cs typeface="宋体" charset="0"/>
              </a:rPr>
              <a:t>BiblePlaces.com</a:t>
            </a:r>
            <a:endParaRPr lang="en-US" altLang="ja-JP" dirty="0">
              <a:ea typeface="宋体" charset="0"/>
              <a:cs typeface="宋体" charset="0"/>
            </a:endParaRPr>
          </a:p>
          <a:p>
            <a:endParaRPr lang="en-US" dirty="0">
              <a:ea typeface="宋体" charset="0"/>
              <a:cs typeface="宋体"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steps have been added so people like me and you can descend into the lower level that Paul had to enter via the hole.</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28</a:t>
            </a:fld>
            <a:endParaRPr lang="en-US"/>
          </a:p>
        </p:txBody>
      </p:sp>
    </p:spTree>
    <p:extLst>
      <p:ext uri="{BB962C8B-B14F-4D97-AF65-F5344CB8AC3E}">
        <p14:creationId xmlns:p14="http://schemas.microsoft.com/office/powerpoint/2010/main" val="4059745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told that he would die by crucifixion, Peter felt he was not worthy to die by the same means as Jesus. He requested to be crucified upside down, and the Romans obliged. The altar recalls this with an upside down cross.</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29</a:t>
            </a:fld>
            <a:endParaRPr lang="en-US"/>
          </a:p>
        </p:txBody>
      </p:sp>
    </p:spTree>
    <p:extLst>
      <p:ext uri="{BB962C8B-B14F-4D97-AF65-F5344CB8AC3E}">
        <p14:creationId xmlns:p14="http://schemas.microsoft.com/office/powerpoint/2010/main" val="2165859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50210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831070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3600" kern="1200" dirty="0">
                <a:solidFill>
                  <a:schemeClr val="tx1"/>
                </a:solidFill>
                <a:effectLst/>
                <a:latin typeface="Arial" charset="0"/>
                <a:ea typeface="宋体" charset="-122"/>
                <a:cs typeface="宋体" charset="-122"/>
              </a:rPr>
              <a:t>Consistently </a:t>
            </a:r>
            <a:r>
              <a:rPr lang="en-US" sz="3600" i="1" kern="1200" dirty="0">
                <a:solidFill>
                  <a:schemeClr val="tx1"/>
                </a:solidFill>
                <a:effectLst/>
                <a:latin typeface="Arial" charset="0"/>
                <a:ea typeface="宋体" charset="-122"/>
                <a:cs typeface="宋体" charset="-122"/>
              </a:rPr>
              <a:t>follow</a:t>
            </a:r>
            <a:r>
              <a:rPr lang="en-US" sz="3600" kern="1200" dirty="0">
                <a:solidFill>
                  <a:schemeClr val="tx1"/>
                </a:solidFill>
                <a:effectLst/>
                <a:latin typeface="Arial" charset="0"/>
                <a:ea typeface="宋体" charset="-122"/>
                <a:cs typeface="宋体" charset="-122"/>
              </a:rPr>
              <a:t> what God says</a:t>
            </a:r>
            <a:r>
              <a:rPr lang="en-SG" sz="3600" dirty="0">
                <a:effectLst/>
              </a:rPr>
              <a:t> (1-2)</a:t>
            </a:r>
            <a:endParaRPr lang="en-US" sz="3600" dirty="0">
              <a:effectLst/>
            </a:endParaRPr>
          </a:p>
        </p:txBody>
      </p:sp>
    </p:spTree>
    <p:extLst>
      <p:ext uri="{BB962C8B-B14F-4D97-AF65-F5344CB8AC3E}">
        <p14:creationId xmlns:p14="http://schemas.microsoft.com/office/powerpoint/2010/main" val="2190156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66056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875028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94097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32949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330675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B62C03-33A3-E04E-9395-7ED22A77D272}" type="slidenum">
              <a:rPr lang="en-US" sz="1200"/>
              <a:pPr/>
              <a:t>38</a:t>
            </a:fld>
            <a:endParaRPr lang="en-US" sz="1200"/>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06C50F-7414-3D4E-A481-F0F41F40F92C}" type="slidenum">
              <a:rPr lang="en-US" sz="1200"/>
              <a:pPr/>
              <a:t>39</a:t>
            </a:fld>
            <a:endParaRPr lang="en-US" sz="1200"/>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9127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is called “apostasy.” It literally means a turning away by rejecting.</a:t>
            </a:r>
          </a:p>
          <a:p>
            <a:r>
              <a:rPr lang="en-US" dirty="0"/>
              <a:t>Sometimes this means that the person no longer claims to be a Christian—but in other cases, the person still claims the name of Jesus (professes Christ) but has turned away from a key doctrine of the faith. </a:t>
            </a:r>
          </a:p>
          <a:p>
            <a:endParaRPr lang="en-US" dirty="0"/>
          </a:p>
        </p:txBody>
      </p:sp>
    </p:spTree>
    <p:extLst>
      <p:ext uri="{BB962C8B-B14F-4D97-AF65-F5344CB8AC3E}">
        <p14:creationId xmlns:p14="http://schemas.microsoft.com/office/powerpoint/2010/main" val="15942436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81141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10690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16741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a:ln/>
        </p:spPr>
      </p:sp>
      <p:sp>
        <p:nvSpPr>
          <p:cNvPr id="2611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宋体" charset="0"/>
                <a:cs typeface="宋体" charset="0"/>
              </a:rPr>
              <a:t>Seven years later the first imprisonment under house arrest, the situation was entirely different.  Nero had initiated a persecution of believers and it was very unpopular to be a Christian.  May had denied the faith and most had gone underground to the catacombs if they still continued in the faith.</a:t>
            </a:r>
          </a:p>
        </p:txBody>
      </p:sp>
      <p:sp>
        <p:nvSpPr>
          <p:cNvPr id="2611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481046-B29C-4D4B-B61B-AB1D744D2CF7}" type="slidenum">
              <a:rPr lang="en-US" sz="1200">
                <a:solidFill>
                  <a:srgbClr val="000000"/>
                </a:solidFill>
              </a:rPr>
              <a:pPr/>
              <a:t>44</a:t>
            </a:fld>
            <a:endParaRPr lang="en-US" sz="1200">
              <a:solidFill>
                <a:srgbClr val="000000"/>
              </a:solidFill>
            </a:endParaRPr>
          </a:p>
        </p:txBody>
      </p:sp>
    </p:spTree>
    <p:extLst>
      <p:ext uri="{BB962C8B-B14F-4D97-AF65-F5344CB8AC3E}">
        <p14:creationId xmlns:p14="http://schemas.microsoft.com/office/powerpoint/2010/main" val="28304236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F0C648-656D-A94A-98D2-B8318F56CEE6}" type="slidenum">
              <a:rPr lang="en-US" sz="1200"/>
              <a:pPr/>
              <a:t>45</a:t>
            </a:fld>
            <a:endParaRPr lang="en-US" sz="1200"/>
          </a:p>
        </p:txBody>
      </p:sp>
      <p:sp>
        <p:nvSpPr>
          <p:cNvPr id="321538" name="Rectangle 2"/>
          <p:cNvSpPr>
            <a:spLocks noGrp="1" noRot="1" noChangeAspect="1" noChangeArrowheads="1"/>
          </p:cNvSpPr>
          <p:nvPr>
            <p:ph type="sldImg"/>
          </p:nvPr>
        </p:nvSpPr>
        <p:spPr>
          <a:solidFill>
            <a:srgbClr val="FFFFFF"/>
          </a:solidFill>
          <a:ln/>
        </p:spPr>
      </p:sp>
      <p:sp>
        <p:nvSpPr>
          <p:cNvPr id="32153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926923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335915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Get mentored by godly people (2 Tim. 2:2)</a:t>
            </a:r>
            <a:r>
              <a:rPr lang="en-SG" dirty="0">
                <a:latin typeface="+mn-lt"/>
                <a:ea typeface="+mn-ea"/>
                <a:cs typeface="+mn-cs"/>
              </a:rPr>
              <a:t>.</a:t>
            </a:r>
            <a:endParaRPr lang="en-US" dirty="0"/>
          </a:p>
        </p:txBody>
      </p:sp>
      <p:sp>
        <p:nvSpPr>
          <p:cNvPr id="3256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9FB4EE-E9F9-6E4F-B5FF-34448DCD3310}" type="slidenum">
              <a:rPr lang="en-US" sz="1200">
                <a:solidFill>
                  <a:srgbClr val="000000"/>
                </a:solidFill>
                <a:latin typeface="Calibri" charset="0"/>
              </a:rPr>
              <a:pPr/>
              <a:t>49</a:t>
            </a:fld>
            <a:endParaRPr lang="en-US" sz="1200">
              <a:solidFill>
                <a:srgbClr val="000000"/>
              </a:solidFill>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Each of us should be like Timothy to learn from someone more mature than us, and also be a "Paul" to someone less mature to help that person grow in Christ</a:t>
            </a:r>
            <a:r>
              <a:rPr lang="en-SG" dirty="0">
                <a:latin typeface="+mn-lt"/>
                <a:ea typeface="+mn-ea"/>
                <a:cs typeface="+mn-cs"/>
              </a:rPr>
              <a:t>.</a:t>
            </a:r>
            <a:endParaRPr lang="en-US" dirty="0"/>
          </a:p>
        </p:txBody>
      </p:sp>
      <p:sp>
        <p:nvSpPr>
          <p:cNvPr id="3276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97B503-7B5F-3C43-A40F-9AE309E52354}" type="slidenum">
              <a:rPr lang="en-US" sz="1200">
                <a:solidFill>
                  <a:srgbClr val="000000"/>
                </a:solidFill>
                <a:latin typeface="Calibri" charset="0"/>
              </a:rPr>
              <a:pPr/>
              <a:t>50</a:t>
            </a:fld>
            <a:endParaRPr lang="en-US" sz="1200">
              <a:solidFill>
                <a:srgbClr val="000000"/>
              </a:solidFill>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lide Image Placeholder 1"/>
          <p:cNvSpPr>
            <a:spLocks noGrp="1" noRot="1" noChangeAspect="1"/>
          </p:cNvSpPr>
          <p:nvPr>
            <p:ph type="sldImg"/>
          </p:nvPr>
        </p:nvSpPr>
        <p:spPr>
          <a:ln/>
        </p:spPr>
      </p:sp>
      <p:sp>
        <p:nvSpPr>
          <p:cNvPr id="280578"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dirty="0">
                <a:latin typeface="+mn-lt"/>
                <a:ea typeface="+mn-ea"/>
                <a:cs typeface="+mn-cs"/>
              </a:rPr>
              <a:t>How can you mentor and get mentored? Life Transformation Groups are 2-3 people meeting weekly for accountability</a:t>
            </a:r>
            <a:r>
              <a:rPr lang="en-SG" dirty="0">
                <a:latin typeface="+mn-lt"/>
                <a:ea typeface="+mn-ea"/>
                <a:cs typeface="+mn-cs"/>
              </a:rPr>
              <a:t>.</a:t>
            </a:r>
            <a:endParaRPr lang="en-US" dirty="0">
              <a:latin typeface="+mn-lt"/>
              <a:ea typeface="+mn-ea"/>
              <a:cs typeface="+mn-cs"/>
            </a:endParaRPr>
          </a:p>
          <a:p>
            <a:pPr>
              <a:defRPr/>
            </a:pPr>
            <a:endParaRPr lang="en-US" dirty="0">
              <a:ea typeface="宋体" charset="0"/>
              <a:cs typeface="宋体" charset="0"/>
            </a:endParaRPr>
          </a:p>
          <a:p>
            <a:pPr>
              <a:defRPr/>
            </a:pPr>
            <a:r>
              <a:rPr lang="en-US" dirty="0">
                <a:ea typeface="宋体" charset="0"/>
                <a:cs typeface="宋体" charset="0"/>
              </a:rPr>
              <a:t>An LTG has 2-3 persons committed to growing spiritually.  They meet in a home, restaurant, church, business, or wherever they can have a 60-minute accountability session each week.  </a:t>
            </a:r>
          </a:p>
        </p:txBody>
      </p:sp>
      <p:sp>
        <p:nvSpPr>
          <p:cNvPr id="3297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7AF8E9-297A-BE47-92E4-66E10A71FED9}" type="slidenum">
              <a:rPr lang="en-US" sz="1200">
                <a:solidFill>
                  <a:srgbClr val="000000"/>
                </a:solidFill>
              </a:rPr>
              <a:pPr/>
              <a:t>51</a:t>
            </a:fld>
            <a:endParaRPr lang="en-US"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322946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845630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797421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7C46D-5B97-B74B-9C16-AB26D3C30A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6165084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820728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83101A-B9E5-3E4F-AC9A-50962FE4FB03}" type="slidenum">
              <a:rPr lang="en-US" sz="1200"/>
              <a:pPr/>
              <a:t>56</a:t>
            </a:fld>
            <a:endParaRPr lang="en-US" sz="1200"/>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宋体" charset="0"/>
                <a:cs typeface="宋体" charset="0"/>
              </a:rPr>
              <a:t>Like a successful athlete, obey the rules in God's Word (2:5).</a:t>
            </a:r>
          </a:p>
          <a:p>
            <a:pPr eaLnBrk="1" hangingPunct="1"/>
            <a:r>
              <a:rPr lang="en-US" dirty="0">
                <a:ea typeface="宋体" charset="0"/>
                <a:cs typeface="宋体" charset="0"/>
              </a:rPr>
              <a:t>One of those rules historically has been that men cannot compete in women's sports—even if they claim to be a woman. But no longer…</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624565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DC8397-F93B-BA42-9CFA-2A33DAA2EECB}" type="slidenum">
              <a:rPr lang="en-US" sz="1200"/>
              <a:pPr/>
              <a:t>58</a:t>
            </a:fld>
            <a:endParaRPr lang="en-US" sz="1200"/>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516051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9BD737-58AC-E84B-85C5-63D1AF73574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53450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630585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First Lesbian Bishop Orders Crosses Replaced with Islamic Symbols to Make them Feel More at Ease</a:t>
            </a:r>
          </a:p>
          <a:p>
            <a:r>
              <a:rPr lang="en-US" dirty="0"/>
              <a:t>________</a:t>
            </a:r>
          </a:p>
          <a:p>
            <a:r>
              <a:rPr lang="en-US" dirty="0"/>
              <a:t>https://</a:t>
            </a:r>
            <a:r>
              <a:rPr lang="en-US" dirty="0" err="1"/>
              <a:t>www.firesidechat.news</a:t>
            </a:r>
            <a:r>
              <a:rPr lang="en-US" dirty="0"/>
              <a:t>/2019/08/22/first-lesbian-bishop-orders-church-crosses-replaced-with-islamic-symbols-to-make-them-feel-more-at-ease.html</a:t>
            </a:r>
          </a:p>
          <a:p>
            <a:endParaRPr lang="en-US" dirty="0"/>
          </a:p>
          <a:p>
            <a:r>
              <a:rPr lang="en-US" dirty="0"/>
              <a:t>__________________</a:t>
            </a:r>
          </a:p>
          <a:p>
            <a:r>
              <a:rPr lang="en-US" dirty="0"/>
              <a:t>The Great Apostasy </a:t>
            </a:r>
          </a:p>
          <a:p>
            <a:r>
              <a:rPr lang="en-US" dirty="0"/>
              <a:t>Posted On January 5th, 2015   </a:t>
            </a:r>
          </a:p>
          <a:p>
            <a:r>
              <a:rPr lang="en-US" dirty="0"/>
              <a:t>AKA:   The Great Falling Away</a:t>
            </a:r>
          </a:p>
          <a:p>
            <a:r>
              <a:rPr lang="en-US" dirty="0"/>
              <a:t>https://</a:t>
            </a:r>
            <a:r>
              <a:rPr lang="en-US" dirty="0" err="1"/>
              <a:t>www.prophecyindex.org</a:t>
            </a:r>
            <a:r>
              <a:rPr lang="en-US" dirty="0"/>
              <a:t>/prophecies/view/</a:t>
            </a:r>
            <a:r>
              <a:rPr lang="en-US" dirty="0" err="1"/>
              <a:t>the_great_apostasy</a:t>
            </a:r>
            <a:r>
              <a:rPr lang="en-US" dirty="0"/>
              <a:t>/</a:t>
            </a:r>
          </a:p>
          <a:p>
            <a:endParaRPr lang="en-US" dirty="0"/>
          </a:p>
        </p:txBody>
      </p:sp>
    </p:spTree>
    <p:extLst>
      <p:ext uri="{BB962C8B-B14F-4D97-AF65-F5344CB8AC3E}">
        <p14:creationId xmlns:p14="http://schemas.microsoft.com/office/powerpoint/2010/main" val="34436231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3600" kern="1200" dirty="0">
                <a:solidFill>
                  <a:schemeClr val="tx1"/>
                </a:solidFill>
                <a:effectLst/>
                <a:latin typeface="Arial" charset="0"/>
                <a:ea typeface="宋体" charset="-122"/>
                <a:cs typeface="宋体" charset="-122"/>
              </a:rPr>
              <a:t>Consistently </a:t>
            </a:r>
            <a:r>
              <a:rPr lang="en-US" sz="3600" i="1" kern="1200" dirty="0">
                <a:solidFill>
                  <a:schemeClr val="tx1"/>
                </a:solidFill>
                <a:effectLst/>
                <a:latin typeface="Arial" charset="0"/>
                <a:ea typeface="宋体" charset="-122"/>
                <a:cs typeface="宋体" charset="-122"/>
              </a:rPr>
              <a:t>follow</a:t>
            </a:r>
            <a:r>
              <a:rPr lang="en-US" sz="3600" kern="1200" dirty="0">
                <a:solidFill>
                  <a:schemeClr val="tx1"/>
                </a:solidFill>
                <a:effectLst/>
                <a:latin typeface="Arial" charset="0"/>
                <a:ea typeface="宋体" charset="-122"/>
                <a:cs typeface="宋体" charset="-122"/>
              </a:rPr>
              <a:t> what God says</a:t>
            </a:r>
            <a:r>
              <a:rPr lang="en-SG" sz="3600" dirty="0">
                <a:effectLst/>
              </a:rPr>
              <a:t> (1-2)</a:t>
            </a:r>
          </a:p>
          <a:p>
            <a:r>
              <a:rPr lang="en-US" sz="3600" kern="1200" dirty="0">
                <a:solidFill>
                  <a:schemeClr val="tx1"/>
                </a:solidFill>
                <a:effectLst/>
                <a:latin typeface="Arial" charset="0"/>
                <a:ea typeface="宋体" charset="-122"/>
                <a:cs typeface="宋体" charset="-122"/>
              </a:rPr>
              <a:t>Consistently </a:t>
            </a:r>
            <a:r>
              <a:rPr lang="en-US" sz="3600" i="1" kern="1200" dirty="0">
                <a:solidFill>
                  <a:schemeClr val="tx1"/>
                </a:solidFill>
                <a:effectLst/>
                <a:latin typeface="Arial" charset="0"/>
                <a:ea typeface="宋体" charset="-122"/>
                <a:cs typeface="宋体" charset="-122"/>
              </a:rPr>
              <a:t>tell others </a:t>
            </a:r>
            <a:r>
              <a:rPr lang="en-US" sz="3600" kern="1200" dirty="0">
                <a:solidFill>
                  <a:schemeClr val="tx1"/>
                </a:solidFill>
                <a:effectLst/>
                <a:latin typeface="Arial" charset="0"/>
                <a:ea typeface="宋体" charset="-122"/>
                <a:cs typeface="宋体" charset="-122"/>
              </a:rPr>
              <a:t>what God says</a:t>
            </a:r>
            <a:r>
              <a:rPr lang="en-SG" sz="3600" dirty="0">
                <a:effectLst/>
              </a:rPr>
              <a:t> (3-4)</a:t>
            </a:r>
            <a:endParaRPr lang="en-US" sz="3600" dirty="0">
              <a:cs typeface="ＭＳ Ｐゴシック" charset="0"/>
            </a:endParaRPr>
          </a:p>
        </p:txBody>
      </p:sp>
    </p:spTree>
    <p:extLst>
      <p:ext uri="{BB962C8B-B14F-4D97-AF65-F5344CB8AC3E}">
        <p14:creationId xmlns:p14="http://schemas.microsoft.com/office/powerpoint/2010/main" val="40936021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312949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528562-FCFE-FB4B-8A2E-CBC4C133BE8B}"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38707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How </a:t>
            </a:r>
            <a:r>
              <a:rPr lang="en-US" i="1" dirty="0">
                <a:latin typeface="+mn-lt"/>
                <a:ea typeface="+mn-ea"/>
                <a:cs typeface="+mn-cs"/>
              </a:rPr>
              <a:t>else</a:t>
            </a:r>
            <a:r>
              <a:rPr lang="en-US" dirty="0">
                <a:latin typeface="+mn-lt"/>
                <a:ea typeface="+mn-ea"/>
                <a:cs typeface="+mn-cs"/>
              </a:rPr>
              <a:t> can we deal with heretics besides avoiding them?  What </a:t>
            </a:r>
            <a:r>
              <a:rPr lang="en-US" i="1" dirty="0">
                <a:latin typeface="+mn-lt"/>
                <a:ea typeface="+mn-ea"/>
                <a:cs typeface="+mn-cs"/>
              </a:rPr>
              <a:t>are</a:t>
            </a:r>
            <a:r>
              <a:rPr lang="en-US" dirty="0">
                <a:latin typeface="+mn-lt"/>
                <a:ea typeface="+mn-ea"/>
                <a:cs typeface="+mn-cs"/>
              </a:rPr>
              <a:t> those efforts that will last?  Paul says, "But you…" in verse 10 to give us what to do instead of following godless teachers.  We can deal with secularism when we…</a:t>
            </a:r>
            <a:r>
              <a:rPr lang="en-SG" dirty="0"/>
              <a:t> </a:t>
            </a:r>
            <a:endParaRPr lang="en-US" dirty="0">
              <a:cs typeface="ＭＳ Ｐゴシック" charset="0"/>
            </a:endParaRPr>
          </a:p>
        </p:txBody>
      </p:sp>
    </p:spTree>
    <p:extLst>
      <p:ext uri="{BB962C8B-B14F-4D97-AF65-F5344CB8AC3E}">
        <p14:creationId xmlns:p14="http://schemas.microsoft.com/office/powerpoint/2010/main" val="25017927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443918-762F-4844-AD89-68942A7F7476}"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36454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We are promised difficulty (3:1).</a:t>
            </a:r>
            <a:r>
              <a:rPr lang="en-SG" dirty="0"/>
              <a:t> </a:t>
            </a:r>
          </a:p>
          <a:p>
            <a:pPr>
              <a:defRPr/>
            </a:pPr>
            <a:r>
              <a:rPr lang="en-US" dirty="0">
                <a:latin typeface="+mn-lt"/>
                <a:ea typeface="+mn-ea"/>
                <a:cs typeface="+mn-cs"/>
              </a:rPr>
              <a:t>Paul was experiencing great trials when he wrote this</a:t>
            </a:r>
            <a:r>
              <a:rPr lang="en-SG" dirty="0">
                <a:latin typeface="+mn-lt"/>
                <a:ea typeface="+mn-ea"/>
                <a:cs typeface="+mn-cs"/>
              </a:rPr>
              <a:t>.</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42DF4E-C938-844A-860B-B278E69C7864}" type="slidenum">
              <a:rPr lang="en-US" sz="1200">
                <a:solidFill>
                  <a:srgbClr val="000000"/>
                </a:solidFill>
              </a:rPr>
              <a:pPr/>
              <a:t>68</a:t>
            </a:fld>
            <a:endParaRPr lang="en-US" sz="1200">
              <a:solidFill>
                <a:srgbClr val="000000"/>
              </a:solidFill>
            </a:endParaRPr>
          </a:p>
        </p:txBody>
      </p:sp>
      <p:sp>
        <p:nvSpPr>
          <p:cNvPr id="372738" name="Rectangle 2"/>
          <p:cNvSpPr>
            <a:spLocks noGrp="1" noRot="1" noChangeAspect="1" noChangeArrowheads="1"/>
          </p:cNvSpPr>
          <p:nvPr>
            <p:ph type="sldImg"/>
          </p:nvPr>
        </p:nvSpPr>
        <p:spPr>
          <a:solidFill>
            <a:srgbClr val="FFFFFF"/>
          </a:solidFill>
          <a:ln/>
        </p:spPr>
      </p:sp>
      <p:sp>
        <p:nvSpPr>
          <p:cNvPr id="372739"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r>
              <a:rPr lang="en-US">
                <a:ea typeface="宋体" charset="0"/>
                <a:cs typeface="宋体" charset="0"/>
              </a:rPr>
              <a:t>Paul lists 19 characteristics of secular people who actually do not appear so secular, as they have a religious nature about them.  It is a very sobering list.</a:t>
            </a:r>
          </a:p>
          <a:p>
            <a:pPr eaLnBrk="1" hangingPunct="1"/>
            <a:endParaRPr lang="en-US">
              <a:ea typeface="宋体" charset="0"/>
              <a:cs typeface="宋体" charset="0"/>
            </a:endParaRPr>
          </a:p>
          <a:p>
            <a:pPr eaLnBrk="1" hangingPunct="1"/>
            <a:r>
              <a:rPr lang="en-US">
                <a:ea typeface="宋体" charset="0"/>
                <a:cs typeface="宋体" charset="0"/>
              </a:rPr>
              <a:t>Verses 2-5 give 19 sad traits of people in general.</a:t>
            </a:r>
          </a:p>
          <a:p>
            <a:pPr eaLnBrk="1" hangingPunct="1"/>
            <a:r>
              <a:rPr lang="en-US">
                <a:ea typeface="宋体" charset="0"/>
                <a:cs typeface="宋体" charset="0"/>
              </a:rPr>
              <a:t>This is followed by the characteristics of religious leaders in verses 6-9.</a:t>
            </a:r>
          </a:p>
          <a:p>
            <a:pPr eaLnBrk="1" hangingPunct="1"/>
            <a:endParaRPr lang="en-US">
              <a:ea typeface="宋体" charset="0"/>
              <a:cs typeface="宋体" charset="0"/>
            </a:endParaRPr>
          </a:p>
          <a:p>
            <a:pPr eaLnBrk="1" hangingPunct="1"/>
            <a:r>
              <a:rPr lang="en-US">
                <a:ea typeface="宋体" charset="0"/>
                <a:cs typeface="宋体" charset="0"/>
              </a:rPr>
              <a:t>Beginning in verses 6-7, "Paul focused on the specific situation in Ephesus. It was from the increasingly large group in society who displayed the preceding characteristics that the false teachers had emerged to plague the church" (BKC). </a:t>
            </a:r>
          </a:p>
          <a:p>
            <a:pPr eaLnBrk="1" hangingPunct="1"/>
            <a:endParaRPr lang="en-US">
              <a:ea typeface="宋体" charset="0"/>
              <a:cs typeface="宋体"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2EEF22-127E-A845-803A-E40F0118820D}"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37683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endParaRPr lang="en-US" dirty="0">
              <a:latin typeface="+mn-lt"/>
              <a:ea typeface="+mn-ea"/>
              <a:cs typeface="+mn-cs"/>
            </a:endParaRPr>
          </a:p>
          <a:p>
            <a:pPr>
              <a:defRPr/>
            </a:pPr>
            <a:r>
              <a:rPr lang="en-US" dirty="0">
                <a:latin typeface="+mn-lt"/>
                <a:ea typeface="+mn-ea"/>
                <a:cs typeface="+mn-cs"/>
              </a:rPr>
              <a:t>The advice to us today is often to engage with false teachers.  However, Paul</a:t>
            </a:r>
            <a:r>
              <a:rPr lang="fr-FR" dirty="0">
                <a:latin typeface="+mn-lt"/>
                <a:ea typeface="+mn-ea"/>
                <a:cs typeface="+mn-cs"/>
              </a:rPr>
              <a:t>'</a:t>
            </a:r>
            <a:r>
              <a:rPr lang="en-US" dirty="0">
                <a:latin typeface="+mn-lt"/>
                <a:ea typeface="+mn-ea"/>
                <a:cs typeface="+mn-cs"/>
              </a:rPr>
              <a:t>s meaning here is to "purposely to avoid associating with someone, turn away from, avoid" (BDAG)</a:t>
            </a:r>
            <a:r>
              <a:rPr lang="en-SG" dirty="0">
                <a:latin typeface="+mn-lt"/>
                <a:ea typeface="+mn-ea"/>
                <a:cs typeface="+mn-cs"/>
              </a:rPr>
              <a:t>.</a:t>
            </a:r>
            <a:endParaRPr lang="en-US" dirty="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F587F4-2C78-194F-ACD7-9F76C111A9E6}"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380930" name="Rectangle 1026"/>
          <p:cNvSpPr>
            <a:spLocks noGrp="1" noRot="1" noChangeAspect="1" noChangeArrowheads="1"/>
          </p:cNvSpPr>
          <p:nvPr>
            <p:ph type="sldImg"/>
          </p:nvPr>
        </p:nvSpPr>
        <p:spPr>
          <a:solidFill>
            <a:srgbClr val="FFFFFF"/>
          </a:solidFill>
          <a:ln/>
        </p:spPr>
      </p:sp>
      <p:sp>
        <p:nvSpPr>
          <p:cNvPr id="380931" name="Rectangle 1027"/>
          <p:cNvSpPr>
            <a:spLocks noGrp="1" noChangeArrowheads="1"/>
          </p:cNvSpPr>
          <p:nvPr>
            <p:ph type="body" idx="1"/>
          </p:nvPr>
        </p:nvSpPr>
        <p:spPr>
          <a:solidFill>
            <a:srgbClr val="FFFFFF"/>
          </a:solidFill>
          <a:ln>
            <a:solidFill>
              <a:srgbClr val="000000"/>
            </a:solidFill>
          </a:ln>
        </p:spPr>
        <p:txBody>
          <a:bodyPr/>
          <a:lstStyle/>
          <a:p>
            <a:r>
              <a:rPr lang="en-US">
                <a:ea typeface="宋体" charset="0"/>
                <a:cs typeface="宋体" charset="0"/>
              </a:rPr>
              <a:t>Heretics are doomed despite their popularity (3:6-9).</a:t>
            </a:r>
          </a:p>
          <a:p>
            <a:r>
              <a:rPr lang="en-US">
                <a:ea typeface="宋体" charset="0"/>
                <a:cs typeface="宋体" charset="0"/>
              </a:rPr>
              <a:t>Gullible women loved the latest heresy (3:6-7).</a:t>
            </a:r>
          </a:p>
          <a:p>
            <a:endParaRPr lang="en-US">
              <a:ea typeface="宋体" charset="0"/>
              <a:cs typeface="宋体" charset="0"/>
            </a:endParaRPr>
          </a:p>
          <a:p>
            <a:pPr eaLnBrk="1" hangingPunct="1">
              <a:spcBef>
                <a:spcPct val="0"/>
              </a:spcBef>
            </a:pPr>
            <a:r>
              <a:rPr lang="en-US">
                <a:latin typeface="Calibri" charset="0"/>
                <a:ea typeface="宋体" charset="0"/>
                <a:cs typeface="宋体" charset="0"/>
              </a:rPr>
              <a:t>(Why is it a waste of time listening to heretics?)</a:t>
            </a:r>
          </a:p>
          <a:p>
            <a:endParaRPr lang="en-US">
              <a:ea typeface="宋体" charset="0"/>
              <a:cs typeface="宋体"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CAE359-54AD-2447-9EDB-C838760CB17D}"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382978" name="Rectangle 1026"/>
          <p:cNvSpPr>
            <a:spLocks noGrp="1" noRot="1" noChangeAspect="1" noChangeArrowheads="1"/>
          </p:cNvSpPr>
          <p:nvPr>
            <p:ph type="sldImg"/>
          </p:nvPr>
        </p:nvSpPr>
        <p:spPr>
          <a:solidFill>
            <a:srgbClr val="FFFFFF"/>
          </a:solidFill>
          <a:ln/>
        </p:spPr>
      </p:sp>
      <p:sp>
        <p:nvSpPr>
          <p:cNvPr id="382979" name="Rectangle 1027"/>
          <p:cNvSpPr>
            <a:spLocks noGrp="1" noChangeArrowheads="1"/>
          </p:cNvSpPr>
          <p:nvPr>
            <p:ph type="body" idx="1"/>
          </p:nvPr>
        </p:nvSpPr>
        <p:spPr>
          <a:solidFill>
            <a:srgbClr val="FFFFFF"/>
          </a:solidFill>
          <a:ln>
            <a:solidFill>
              <a:srgbClr val="000000"/>
            </a:solidFill>
          </a:ln>
        </p:spPr>
        <p:txBody>
          <a:bodyPr/>
          <a:lstStyle/>
          <a:p>
            <a:r>
              <a:rPr lang="en-US">
                <a:latin typeface="Calibri" charset="0"/>
                <a:ea typeface="宋体" charset="0"/>
                <a:cs typeface="宋体" charset="0"/>
              </a:rPr>
              <a:t>Godless teachers are doomed due to their depraved minds that reject truth (3:8-9). </a:t>
            </a:r>
          </a:p>
          <a:p>
            <a:endParaRPr lang="en-US">
              <a:latin typeface="Calibri" charset="0"/>
              <a:ea typeface="宋体" charset="0"/>
              <a:cs typeface="宋体" charset="0"/>
            </a:endParaRPr>
          </a:p>
          <a:p>
            <a:r>
              <a:rPr lang="en-US">
                <a:latin typeface="Calibri" charset="0"/>
                <a:ea typeface="宋体" charset="0"/>
                <a:cs typeface="宋体" charset="0"/>
              </a:rPr>
              <a:t>"The reference to Jannes and Jambres and their opposition to Moses draws not on the Old Testament but on a widespread Jewish legend about two of Pharaoh</a:t>
            </a:r>
            <a:r>
              <a:rPr lang="fr-FR">
                <a:latin typeface="Calibri" charset="0"/>
                <a:ea typeface="宋体" charset="0"/>
                <a:cs typeface="宋体" charset="0"/>
              </a:rPr>
              <a:t>'</a:t>
            </a:r>
            <a:r>
              <a:rPr lang="en-US">
                <a:latin typeface="Calibri" charset="0"/>
                <a:ea typeface="宋体" charset="0"/>
                <a:cs typeface="宋体" charset="0"/>
              </a:rPr>
              <a:t>s magicians who competed against Moses and lost (cf. Ex. 7:11; 9:11). The comparison between the false teachers and the Egyptians, and implicitly therefore Timothy and Moses, must have encouraged the young minister" (BKC).</a:t>
            </a:r>
            <a:r>
              <a:rPr lang="en-US">
                <a:ea typeface="宋体" charset="0"/>
                <a:cs typeface="宋体" charset="0"/>
              </a:rPr>
              <a:t> </a:t>
            </a:r>
          </a:p>
          <a:p>
            <a:endParaRPr lang="en-US">
              <a:ea typeface="宋体" charset="0"/>
              <a:cs typeface="宋体" charset="0"/>
            </a:endParaRPr>
          </a:p>
          <a:p>
            <a:r>
              <a:rPr lang="en-US">
                <a:ea typeface="宋体" charset="0"/>
                <a:cs typeface="宋体" charset="0"/>
              </a:rPr>
              <a:t>————————</a:t>
            </a:r>
          </a:p>
          <a:p>
            <a:pPr eaLnBrk="1" hangingPunct="1">
              <a:spcBef>
                <a:spcPct val="0"/>
              </a:spcBef>
            </a:pPr>
            <a:r>
              <a:rPr lang="en-US" b="1">
                <a:ea typeface="宋体" charset="0"/>
                <a:cs typeface="宋体" charset="0"/>
              </a:rPr>
              <a:t>Common Core State Standards in Mathematics, Grades 3–8</a:t>
            </a:r>
          </a:p>
          <a:p>
            <a:r>
              <a:rPr lang="en-US">
                <a:ea typeface="宋体" charset="0"/>
                <a:cs typeface="宋体" charset="0"/>
              </a:rPr>
              <a:t>In this timely and practical course, Dr. Kanold and Dr. Briars explain both the whys and the how-tos for implementing the CCSS</a:t>
            </a:r>
          </a:p>
          <a:p>
            <a:r>
              <a:rPr lang="en-US">
                <a:ea typeface="宋体" charset="0"/>
                <a:cs typeface="宋体" charset="0"/>
              </a:rPr>
              <a:t>http://www.solution-tree.com/authors/tim-kanold/ccss-math-3-8-online-course.html</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583353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87A2DB-8552-D94C-9ECB-58A419489FA5}"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38912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Feed yourself reality from God</a:t>
            </a:r>
            <a:r>
              <a:rPr lang="fr-FR" dirty="0">
                <a:latin typeface="+mn-lt"/>
                <a:ea typeface="+mn-ea"/>
                <a:cs typeface="+mn-cs"/>
              </a:rPr>
              <a:t>'</a:t>
            </a:r>
            <a:r>
              <a:rPr lang="en-US" dirty="0">
                <a:latin typeface="+mn-lt"/>
                <a:ea typeface="+mn-ea"/>
                <a:cs typeface="+mn-cs"/>
              </a:rPr>
              <a:t>s servants and God</a:t>
            </a:r>
            <a:r>
              <a:rPr lang="fr-FR" dirty="0">
                <a:latin typeface="+mn-lt"/>
                <a:ea typeface="+mn-ea"/>
                <a:cs typeface="+mn-cs"/>
              </a:rPr>
              <a:t>'</a:t>
            </a:r>
            <a:r>
              <a:rPr lang="en-US" dirty="0">
                <a:latin typeface="+mn-lt"/>
                <a:ea typeface="+mn-ea"/>
                <a:cs typeface="+mn-cs"/>
              </a:rPr>
              <a:t>s Word</a:t>
            </a:r>
            <a:r>
              <a:rPr lang="en-SG" dirty="0">
                <a:latin typeface="+mn-lt"/>
                <a:ea typeface="+mn-ea"/>
                <a:cs typeface="+mn-cs"/>
              </a:rPr>
              <a:t>.</a:t>
            </a:r>
            <a:endParaRPr lang="en-US" dirty="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https://</a:t>
            </a:r>
            <a:r>
              <a:rPr lang="en-US" dirty="0" err="1"/>
              <a:t>www.lifenews.com</a:t>
            </a:r>
            <a:r>
              <a:rPr lang="en-US" dirty="0"/>
              <a:t>/2019/07/11/christian-and-jewish-clergy-bless-abortion-clinic-claim-god-is-present-in-this-space/</a:t>
            </a:r>
          </a:p>
          <a:p>
            <a:endParaRPr lang="en-US" dirty="0"/>
          </a:p>
        </p:txBody>
      </p:sp>
    </p:spTree>
    <p:extLst>
      <p:ext uri="{BB962C8B-B14F-4D97-AF65-F5344CB8AC3E}">
        <p14:creationId xmlns:p14="http://schemas.microsoft.com/office/powerpoint/2010/main" val="11654278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D82581-A076-DE46-8A5A-4FFA63498EED}"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391170" name="Rectangle 1026"/>
          <p:cNvSpPr>
            <a:spLocks noGrp="1" noRot="1" noChangeAspect="1" noChangeArrowheads="1"/>
          </p:cNvSpPr>
          <p:nvPr>
            <p:ph type="sldImg"/>
          </p:nvPr>
        </p:nvSpPr>
        <p:spPr>
          <a:solidFill>
            <a:srgbClr val="FFFFFF"/>
          </a:solidFill>
          <a:ln/>
        </p:spPr>
      </p:sp>
      <p:sp>
        <p:nvSpPr>
          <p:cNvPr id="3911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4259C0-8EA8-1E48-85BC-7208E149D414}"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393218" name="Rectangle 1026"/>
          <p:cNvSpPr>
            <a:spLocks noGrp="1" noRot="1" noChangeAspect="1" noChangeArrowheads="1"/>
          </p:cNvSpPr>
          <p:nvPr>
            <p:ph type="sldImg"/>
          </p:nvPr>
        </p:nvSpPr>
        <p:spPr>
          <a:solidFill>
            <a:srgbClr val="FFFFFF"/>
          </a:solidFill>
          <a:ln/>
        </p:spPr>
      </p:sp>
      <p:sp>
        <p:nvSpPr>
          <p:cNvPr id="39321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Calibri" charset="0"/>
                <a:ea typeface="宋体" charset="0"/>
                <a:cs typeface="宋体" charset="0"/>
              </a:rPr>
              <a:t>Follow Paul</a:t>
            </a:r>
            <a:r>
              <a:rPr lang="fr-FR" dirty="0">
                <a:latin typeface="Calibri" charset="0"/>
                <a:ea typeface="宋体" charset="0"/>
                <a:cs typeface="宋体" charset="0"/>
              </a:rPr>
              <a:t>'</a:t>
            </a:r>
            <a:r>
              <a:rPr lang="en-US" dirty="0">
                <a:latin typeface="Calibri" charset="0"/>
                <a:ea typeface="宋体" charset="0"/>
                <a:cs typeface="宋体" charset="0"/>
              </a:rPr>
              <a:t>s example in suffering (3:10-11).</a:t>
            </a:r>
            <a:r>
              <a:rPr lang="en-US" dirty="0">
                <a:ea typeface="宋体" charset="0"/>
                <a:cs typeface="宋体" charset="0"/>
              </a:rPr>
              <a:t> </a:t>
            </a:r>
          </a:p>
          <a:p>
            <a:pPr marL="0" lvl="3" eaLnBrk="1" hangingPunct="1">
              <a:spcBef>
                <a:spcPct val="0"/>
              </a:spcBef>
            </a:pPr>
            <a:r>
              <a:rPr lang="en-US" dirty="0">
                <a:ea typeface="宋体" charset="0"/>
                <a:cs typeface="宋体" charset="0"/>
              </a:rPr>
              <a:t>We often say, "Don</a:t>
            </a:r>
            <a:r>
              <a:rPr lang="fr-FR" dirty="0">
                <a:ea typeface="宋体" charset="0"/>
                <a:cs typeface="宋体" charset="0"/>
              </a:rPr>
              <a:t>'</a:t>
            </a:r>
            <a:r>
              <a:rPr lang="en-US" dirty="0">
                <a:ea typeface="宋体" charset="0"/>
                <a:cs typeface="宋体" charset="0"/>
              </a:rPr>
              <a:t>t follow me.  Follow Christ."  That sounds humble, but people need to see contemporary examples of Jesus.</a:t>
            </a:r>
          </a:p>
          <a:p>
            <a:pPr marL="0" lvl="3" eaLnBrk="1" hangingPunct="1">
              <a:spcBef>
                <a:spcPct val="0"/>
              </a:spcBef>
            </a:pPr>
            <a:r>
              <a:rPr lang="en-US" dirty="0">
                <a:ea typeface="宋体" charset="0"/>
                <a:cs typeface="宋体" charset="0"/>
              </a:rPr>
              <a:t>Paul said to follow Christ, but he also encouraged his readers to follow him.  "Follow me, as I follow Christ" (Eph. 5:1)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C543E8-C961-0345-8F28-A92977C7AD78}"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397314" name="Rectangle 1026"/>
          <p:cNvSpPr>
            <a:spLocks noGrp="1" noRot="1" noChangeAspect="1" noChangeArrowheads="1"/>
          </p:cNvSpPr>
          <p:nvPr>
            <p:ph type="sldImg"/>
          </p:nvPr>
        </p:nvSpPr>
        <p:spPr>
          <a:solidFill>
            <a:srgbClr val="FFFFFF"/>
          </a:solidFill>
          <a:ln/>
        </p:spPr>
      </p:sp>
      <p:sp>
        <p:nvSpPr>
          <p:cNvPr id="3973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宋体" charset="0"/>
              <a:cs typeface="宋体"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CC9D2D-BB6C-5E4C-B547-D319DB442836}"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39936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This verse seems so incredible to us that we strain at a gnat to explain it away.  "Surely that look they gave me is a form of persecution!" we rationalize</a:t>
            </a:r>
            <a:r>
              <a:rPr lang="en-SG" dirty="0">
                <a:latin typeface="+mn-lt"/>
                <a:ea typeface="+mn-ea"/>
                <a:cs typeface="+mn-cs"/>
              </a:rPr>
              <a:t>.</a:t>
            </a:r>
          </a:p>
          <a:p>
            <a:pPr>
              <a:defRPr/>
            </a:pPr>
            <a:endParaRPr lang="en-SG" dirty="0">
              <a:latin typeface="+mn-lt"/>
              <a:ea typeface="+mn-ea"/>
              <a:cs typeface="+mn-cs"/>
            </a:endParaRPr>
          </a:p>
          <a:p>
            <a:pPr>
              <a:defRPr/>
            </a:pPr>
            <a:r>
              <a:rPr lang="en-US" dirty="0">
                <a:latin typeface="+mn-lt"/>
                <a:ea typeface="+mn-ea"/>
                <a:cs typeface="+mn-cs"/>
              </a:rPr>
              <a:t>More likely, we are fooling ourselves into thinking that we are really living a godly life</a:t>
            </a:r>
            <a:r>
              <a:rPr lang="en-SG" dirty="0">
                <a:latin typeface="+mn-lt"/>
                <a:ea typeface="+mn-ea"/>
                <a:cs typeface="+mn-cs"/>
              </a:rPr>
              <a:t>.</a:t>
            </a: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0DDD12-1BC5-5145-A725-6C520199D833}"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40550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How can we accept truth instead of lies?  </a:t>
            </a:r>
            <a:endParaRPr lang="en-US" dirty="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6F82A-5119-2F41-AC16-40879318B46C}"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409602" name="Rectangle 1026"/>
          <p:cNvSpPr>
            <a:spLocks noGrp="1" noRot="1" noChangeAspect="1" noChangeArrowheads="1"/>
          </p:cNvSpPr>
          <p:nvPr>
            <p:ph type="sldImg"/>
          </p:nvPr>
        </p:nvSpPr>
        <p:spPr>
          <a:solidFill>
            <a:srgbClr val="FFFFFF"/>
          </a:solidFill>
          <a:ln/>
        </p:spPr>
      </p:sp>
      <p:sp>
        <p:nvSpPr>
          <p:cNvPr id="4096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996057-88F4-9043-AB87-3DB5B37AAF36}"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41984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The Greek word for "inspiration" literally means "God-breathed."</a:t>
            </a:r>
            <a:r>
              <a:rPr lang="en-SG" dirty="0"/>
              <a:t> </a:t>
            </a:r>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C0E846-7515-584E-B841-82ECE0D26D64}"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42189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True, God used people, but his Spirit spoke through them so the Scriptures are without error</a:t>
            </a:r>
            <a:r>
              <a:rPr lang="en-SG" dirty="0">
                <a:latin typeface="+mn-lt"/>
                <a:ea typeface="+mn-ea"/>
                <a:cs typeface="+mn-cs"/>
              </a:rPr>
              <a:t>.</a:t>
            </a:r>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C2CC06-20B2-AF4C-B7DC-54BD53C59E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5986"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ＭＳ Ｐゴシック" charset="0"/>
              </a:rPr>
              <a:t>If you read sequentially through the Bible, you will have the divine balance in these four areas:</a:t>
            </a:r>
          </a:p>
          <a:p>
            <a:pPr marL="228600" indent="-228600">
              <a:buFontTx/>
              <a:buAutoNum type="arabicPeriod"/>
              <a:defRPr/>
            </a:pPr>
            <a:r>
              <a:rPr lang="en-US" dirty="0">
                <a:cs typeface="ＭＳ Ｐゴシック" charset="0"/>
              </a:rPr>
              <a:t>Teaching tells people how to walk God</a:t>
            </a:r>
            <a:r>
              <a:rPr lang="fr-FR" dirty="0">
                <a:cs typeface="ＭＳ Ｐゴシック" charset="0"/>
              </a:rPr>
              <a:t>'</a:t>
            </a:r>
            <a:r>
              <a:rPr lang="en-US" dirty="0">
                <a:cs typeface="ＭＳ Ｐゴシック" charset="0"/>
              </a:rPr>
              <a:t>s road</a:t>
            </a:r>
          </a:p>
          <a:p>
            <a:pPr marL="228600" indent="-228600">
              <a:buFontTx/>
              <a:buAutoNum type="arabicPeriod"/>
              <a:defRPr/>
            </a:pPr>
            <a:r>
              <a:rPr lang="en-US" dirty="0">
                <a:cs typeface="ＭＳ Ｐゴシック" charset="0"/>
              </a:rPr>
              <a:t>Rebuking tells them when they get off the path</a:t>
            </a:r>
          </a:p>
          <a:p>
            <a:pPr marL="228600" indent="-228600">
              <a:buFontTx/>
              <a:buAutoNum type="arabicPeriod"/>
              <a:defRPr/>
            </a:pPr>
            <a:r>
              <a:rPr lang="en-US" dirty="0">
                <a:cs typeface="ＭＳ Ｐゴシック" charset="0"/>
              </a:rPr>
              <a:t>Correcting shows how to get back to the right way</a:t>
            </a:r>
          </a:p>
          <a:p>
            <a:pPr marL="228600" indent="-228600">
              <a:buFontTx/>
              <a:buAutoNum type="arabicPeriod"/>
              <a:defRPr/>
            </a:pPr>
            <a:r>
              <a:rPr lang="en-US" dirty="0">
                <a:cs typeface="ＭＳ Ｐゴシック" charset="0"/>
              </a:rPr>
              <a:t>Training in righteousness is the result of the cycle of teaching, rebuking and correcting over and over.</a:t>
            </a:r>
          </a:p>
        </p:txBody>
      </p:sp>
    </p:spTree>
    <p:extLst>
      <p:ext uri="{BB962C8B-B14F-4D97-AF65-F5344CB8AC3E}">
        <p14:creationId xmlns:p14="http://schemas.microsoft.com/office/powerpoint/2010/main" val="3343592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0389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dirty="0"/>
              <a:t>Kenneth Copeland owns TWO private jets and has his own airport at his home in Texas!</a:t>
            </a:r>
          </a:p>
          <a:p>
            <a:endParaRPr lang="en-US" sz="1200" dirty="0"/>
          </a:p>
          <a:p>
            <a:r>
              <a:rPr lang="en-US" sz="1200" dirty="0"/>
              <a:t>Watch the 4-minute clip below</a:t>
            </a:r>
          </a:p>
          <a:p>
            <a:r>
              <a:rPr lang="en-US" sz="1200" dirty="0"/>
              <a:t>______</a:t>
            </a:r>
          </a:p>
          <a:p>
            <a:endParaRPr lang="en-US" sz="1200" dirty="0"/>
          </a:p>
          <a:p>
            <a:r>
              <a:rPr lang="en-US" sz="1200" dirty="0"/>
              <a:t>https://</a:t>
            </a:r>
            <a:r>
              <a:rPr lang="en-US" sz="1200" dirty="0" err="1"/>
              <a:t>www.insideedition.com</a:t>
            </a:r>
            <a:r>
              <a:rPr lang="en-US" sz="1200" dirty="0"/>
              <a:t>/investigation-shows-televangelists-living-lavish-lifestyles-52662</a:t>
            </a:r>
          </a:p>
        </p:txBody>
      </p:sp>
    </p:spTree>
    <p:extLst>
      <p:ext uri="{BB962C8B-B14F-4D97-AF65-F5344CB8AC3E}">
        <p14:creationId xmlns:p14="http://schemas.microsoft.com/office/powerpoint/2010/main" val="28167485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066278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962020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785189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459981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985449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556196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7111838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496888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3600" kern="1200" dirty="0">
                <a:solidFill>
                  <a:schemeClr val="tx1"/>
                </a:solidFill>
                <a:effectLst/>
                <a:latin typeface="Arial" charset="0"/>
                <a:ea typeface="宋体" charset="-122"/>
                <a:cs typeface="宋体" charset="-122"/>
              </a:rPr>
              <a:t>Consistently </a:t>
            </a:r>
            <a:r>
              <a:rPr lang="en-US" sz="3600" i="1" kern="1200" dirty="0">
                <a:solidFill>
                  <a:schemeClr val="tx1"/>
                </a:solidFill>
                <a:effectLst/>
                <a:latin typeface="Arial" charset="0"/>
                <a:ea typeface="宋体" charset="-122"/>
                <a:cs typeface="宋体" charset="-122"/>
              </a:rPr>
              <a:t>follow</a:t>
            </a:r>
            <a:r>
              <a:rPr lang="en-US" sz="3600" kern="1200" dirty="0">
                <a:solidFill>
                  <a:schemeClr val="tx1"/>
                </a:solidFill>
                <a:effectLst/>
                <a:latin typeface="Arial" charset="0"/>
                <a:ea typeface="宋体" charset="-122"/>
                <a:cs typeface="宋体" charset="-122"/>
              </a:rPr>
              <a:t> what God says</a:t>
            </a:r>
            <a:r>
              <a:rPr lang="en-SG" sz="3600" dirty="0">
                <a:effectLst/>
              </a:rPr>
              <a:t> (1-2)</a:t>
            </a:r>
          </a:p>
          <a:p>
            <a:r>
              <a:rPr lang="en-US" sz="3600" kern="1200" dirty="0">
                <a:solidFill>
                  <a:schemeClr val="tx1"/>
                </a:solidFill>
                <a:effectLst/>
                <a:latin typeface="Arial" charset="0"/>
                <a:ea typeface="宋体" charset="-122"/>
                <a:cs typeface="宋体" charset="-122"/>
              </a:rPr>
              <a:t>Consistently </a:t>
            </a:r>
            <a:r>
              <a:rPr lang="en-US" sz="3600" i="1" kern="1200" dirty="0">
                <a:solidFill>
                  <a:schemeClr val="tx1"/>
                </a:solidFill>
                <a:effectLst/>
                <a:latin typeface="Arial" charset="0"/>
                <a:ea typeface="宋体" charset="-122"/>
                <a:cs typeface="宋体" charset="-122"/>
              </a:rPr>
              <a:t>tell others </a:t>
            </a:r>
            <a:r>
              <a:rPr lang="en-US" sz="3600" kern="1200" dirty="0">
                <a:solidFill>
                  <a:schemeClr val="tx1"/>
                </a:solidFill>
                <a:effectLst/>
                <a:latin typeface="Arial" charset="0"/>
                <a:ea typeface="宋体" charset="-122"/>
                <a:cs typeface="宋体" charset="-122"/>
              </a:rPr>
              <a:t>what God says</a:t>
            </a:r>
            <a:r>
              <a:rPr lang="en-SG" sz="3600" dirty="0">
                <a:effectLst/>
              </a:rPr>
              <a:t> (3-4)</a:t>
            </a:r>
            <a:endParaRPr lang="en-US" sz="3600" dirty="0">
              <a:cs typeface="ＭＳ Ｐゴシック" charset="0"/>
            </a:endParaRPr>
          </a:p>
        </p:txBody>
      </p:sp>
    </p:spTree>
    <p:extLst>
      <p:ext uri="{BB962C8B-B14F-4D97-AF65-F5344CB8AC3E}">
        <p14:creationId xmlns:p14="http://schemas.microsoft.com/office/powerpoint/2010/main" val="13188113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38460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dirty="0"/>
              <a:t>Therefore go out from their midst, and be separate from them, says the Lord, and touch no unclean thing; then I will welcome you…</a:t>
            </a:r>
          </a:p>
          <a:p>
            <a:r>
              <a:rPr lang="en-SG" sz="1200" i="1" dirty="0">
                <a:hlinkClick r:id="rId3"/>
              </a:rPr>
              <a:t>2 Corinthians 6:17</a:t>
            </a:r>
            <a:r>
              <a:rPr lang="en-SG" sz="1200" dirty="0"/>
              <a:t> </a:t>
            </a:r>
          </a:p>
          <a:p>
            <a:endParaRPr lang="en-SG" sz="1200" dirty="0"/>
          </a:p>
          <a:p>
            <a:r>
              <a:rPr lang="en-SG" sz="1200" dirty="0"/>
              <a:t>This is not satire, this really happened. Joel Osteen, one of the modern-day princes of the Word of Faith prosperity gospel movement, </a:t>
            </a:r>
            <a:r>
              <a:rPr lang="en-SG" sz="1200" dirty="0">
                <a:hlinkClick r:id="rId4"/>
              </a:rPr>
              <a:t>was seen</a:t>
            </a:r>
            <a:r>
              <a:rPr lang="en-SG" sz="1200" dirty="0"/>
              <a:t> at Lady </a:t>
            </a:r>
            <a:r>
              <a:rPr lang="en-SG" sz="1200" dirty="0" err="1"/>
              <a:t>Gaga’s</a:t>
            </a:r>
            <a:r>
              <a:rPr lang="en-SG" sz="1200" dirty="0"/>
              <a:t> pride celebration at Apollo </a:t>
            </a:r>
            <a:r>
              <a:rPr lang="en-SG" sz="1200" dirty="0" err="1"/>
              <a:t>Theater</a:t>
            </a:r>
            <a:r>
              <a:rPr lang="en-SG" sz="1200" dirty="0"/>
              <a:t> on Monday night. The New York Daily News reports,</a:t>
            </a:r>
          </a:p>
          <a:p>
            <a:endParaRPr lang="en-SG" sz="1200" dirty="0"/>
          </a:p>
          <a:p>
            <a:r>
              <a:rPr lang="en-SG" sz="1200" dirty="0"/>
              <a:t>Poehler wasn’t the only heavy hitter in the crowd. From Alaska </a:t>
            </a:r>
            <a:r>
              <a:rPr lang="en-SG" sz="1200" dirty="0" err="1"/>
              <a:t>Thunderf</a:t>
            </a:r>
            <a:r>
              <a:rPr lang="en-SG" sz="1200" dirty="0"/>
              <a:t>–k, a drag performer who won Season 2 of “RuPaul’s Drag Race All Stars” to the controversial televangelist and anti-LGBTQ pastor Joel Osteen, the event drew an eclectic mix of fans, industry insiders and celebrities, from the movies (Catherine Zeta-Jones, Michael Douglas), the music universe (Clive Davis, Adam Lambert), the fashion world (Alexander Wang), television (John Oliver, Camila Mendes) and the America’s gay Royal couple and Harlem residents Neil Patrick Harris and husband David </a:t>
            </a:r>
            <a:r>
              <a:rPr lang="en-SG" sz="1200" dirty="0" err="1"/>
              <a:t>Burtka</a:t>
            </a:r>
            <a:r>
              <a:rPr lang="en-SG" sz="1200" dirty="0"/>
              <a:t>.</a:t>
            </a:r>
          </a:p>
          <a:p>
            <a:endParaRPr lang="en-SG" sz="1200" dirty="0"/>
          </a:p>
          <a:p>
            <a:r>
              <a:rPr lang="en-SG" sz="1200" dirty="0"/>
              <a:t>Osteen’s presence was curious, because Gaga has championed LGBTQ causes.</a:t>
            </a:r>
          </a:p>
          <a:p>
            <a:r>
              <a:rPr lang="en-SG" sz="1200" dirty="0"/>
              <a:t>Lady Gaga is known for her </a:t>
            </a:r>
            <a:r>
              <a:rPr lang="en-SG" sz="1200" dirty="0" err="1"/>
              <a:t>risque</a:t>
            </a:r>
            <a:r>
              <a:rPr lang="en-SG" sz="1200" dirty="0"/>
              <a:t> performances and lack of modest attire. Being that Osteen is a charlatan who has been given over to the lusts of this world and bilks millions of people for every dime they have, it comes as no surprise that he and his wife, Victoria, would immerse themselves in the culture of demonic influence, sex, and greed. It was reported that Osteen was wearing a blue blazer while his wife was wearing a long, black dress. A picture of the two can be seen </a:t>
            </a:r>
            <a:r>
              <a:rPr lang="en-SG" sz="1200" dirty="0">
                <a:hlinkClick r:id="rId5"/>
              </a:rPr>
              <a:t>here</a:t>
            </a:r>
            <a:r>
              <a:rPr lang="en-SG" sz="1200" dirty="0"/>
              <a:t>.</a:t>
            </a:r>
            <a:br>
              <a:rPr lang="en-SG" sz="1200" dirty="0"/>
            </a:br>
            <a:endParaRPr lang="en-SG" sz="1200" dirty="0"/>
          </a:p>
          <a:p>
            <a:r>
              <a:rPr lang="en-SG" sz="1200" dirty="0"/>
              <a:t>Interestingly, Osteen </a:t>
            </a:r>
            <a:r>
              <a:rPr lang="en-SG" sz="1200" dirty="0">
                <a:hlinkClick r:id="rId6"/>
              </a:rPr>
              <a:t>asserted a few years ago</a:t>
            </a:r>
            <a:r>
              <a:rPr lang="en-SG" sz="1200" dirty="0"/>
              <a:t> that he believes that the Scriptures are clear that homosexuality is a sin. Yet, he has continuously softened his tone and downplayed the significance toward homosexuality since then. In an effort to remain culturally relevant and inclusive, Osteen </a:t>
            </a:r>
            <a:r>
              <a:rPr lang="en-SG" sz="1200" dirty="0">
                <a:hlinkClick r:id="rId7"/>
              </a:rPr>
              <a:t>generally avoids the topic</a:t>
            </a:r>
            <a:r>
              <a:rPr lang="en-SG" sz="1200" dirty="0"/>
              <a:t> altogether. </a:t>
            </a:r>
          </a:p>
          <a:p>
            <a:endParaRPr lang="en-SG" sz="1200" dirty="0"/>
          </a:p>
          <a:p>
            <a:r>
              <a:rPr lang="en-SG" sz="1200" dirty="0"/>
              <a:t>Osteen’s ministry has produced a number of look-alike worldly money-hungry pastors, including his very own apprentice, John </a:t>
            </a:r>
            <a:r>
              <a:rPr lang="en-SG" sz="1200" dirty="0" err="1"/>
              <a:t>Gray</a:t>
            </a:r>
            <a:r>
              <a:rPr lang="en-SG" sz="1200" dirty="0"/>
              <a:t>, who was caught cheating on his wife and </a:t>
            </a:r>
            <a:r>
              <a:rPr lang="en-SG" sz="1200" dirty="0">
                <a:hlinkClick r:id="rId8"/>
              </a:rPr>
              <a:t>made amends to her</a:t>
            </a:r>
            <a:r>
              <a:rPr lang="en-SG" sz="1200" dirty="0"/>
              <a:t> by buying her a $200 thousand Lamborghini </a:t>
            </a:r>
            <a:r>
              <a:rPr lang="en-SG" sz="1200" dirty="0">
                <a:hlinkClick r:id="rId9"/>
              </a:rPr>
              <a:t>while living in a $1.8 million home</a:t>
            </a:r>
            <a:r>
              <a:rPr lang="en-SG" sz="1200" dirty="0"/>
              <a:t> paid for by his church.</a:t>
            </a:r>
          </a:p>
          <a:p>
            <a:r>
              <a:rPr lang="en-US" sz="1200" dirty="0"/>
              <a:t>________________</a:t>
            </a:r>
          </a:p>
          <a:p>
            <a:endParaRPr lang="en-US" sz="1200" dirty="0"/>
          </a:p>
          <a:p>
            <a:r>
              <a:rPr lang="en-US" sz="1200" dirty="0"/>
              <a:t>https://</a:t>
            </a:r>
            <a:r>
              <a:rPr lang="en-US" sz="1200" dirty="0" err="1"/>
              <a:t>reformationcharlotte.org</a:t>
            </a:r>
            <a:r>
              <a:rPr lang="en-US" sz="1200" dirty="0"/>
              <a:t>/2019/06/26/</a:t>
            </a:r>
            <a:r>
              <a:rPr lang="en-US" sz="1200" dirty="0" err="1"/>
              <a:t>joel</a:t>
            </a:r>
            <a:r>
              <a:rPr lang="en-US" sz="1200" dirty="0"/>
              <a:t>-</a:t>
            </a:r>
            <a:r>
              <a:rPr lang="en-US" sz="1200" dirty="0" err="1"/>
              <a:t>osteen</a:t>
            </a:r>
            <a:r>
              <a:rPr lang="en-US" sz="1200" dirty="0"/>
              <a:t>-celebrates-</a:t>
            </a:r>
            <a:r>
              <a:rPr lang="en-US" sz="1200" dirty="0" err="1"/>
              <a:t>lgbtq</a:t>
            </a:r>
            <a:r>
              <a:rPr lang="en-US" sz="1200" dirty="0"/>
              <a:t>-pride-at-lady-gaga-event/</a:t>
            </a:r>
          </a:p>
        </p:txBody>
      </p:sp>
    </p:spTree>
    <p:extLst>
      <p:ext uri="{BB962C8B-B14F-4D97-AF65-F5344CB8AC3E}">
        <p14:creationId xmlns:p14="http://schemas.microsoft.com/office/powerpoint/2010/main" val="8676501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6BA472-2ABB-9244-8276-625DDEC5A948}"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444418" name="Rectangle 1026"/>
          <p:cNvSpPr>
            <a:spLocks noGrp="1" noRot="1" noChangeAspect="1" noChangeArrowheads="1"/>
          </p:cNvSpPr>
          <p:nvPr>
            <p:ph type="sldImg"/>
          </p:nvPr>
        </p:nvSpPr>
        <p:spPr>
          <a:solidFill>
            <a:srgbClr val="FFFFFF"/>
          </a:solidFill>
          <a:ln/>
        </p:spPr>
      </p:sp>
      <p:sp>
        <p:nvSpPr>
          <p:cNvPr id="444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C3D510-0CD4-4C4A-9967-8D49B4E50426}"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450562" name="Rectangle 1026"/>
          <p:cNvSpPr>
            <a:spLocks noGrp="1" noRot="1" noChangeAspect="1" noChangeArrowheads="1"/>
          </p:cNvSpPr>
          <p:nvPr>
            <p:ph type="sldImg"/>
          </p:nvPr>
        </p:nvSpPr>
        <p:spPr>
          <a:solidFill>
            <a:srgbClr val="FFFFFF"/>
          </a:solidFill>
          <a:ln/>
        </p:spPr>
      </p:sp>
      <p:sp>
        <p:nvSpPr>
          <p:cNvPr id="450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宋体" charset="0"/>
              <a:cs typeface="宋体"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3023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9C5E2-BDD1-4841-A06E-3C91F6592C69}" type="slidenum">
              <a:rPr lang="en-US"/>
              <a:pPr>
                <a:defRPr/>
              </a:pPr>
              <a:t>‹#›</a:t>
            </a:fld>
            <a:endParaRPr lang="en-US"/>
          </a:p>
        </p:txBody>
      </p:sp>
    </p:spTree>
    <p:extLst>
      <p:ext uri="{BB962C8B-B14F-4D97-AF65-F5344CB8AC3E}">
        <p14:creationId xmlns:p14="http://schemas.microsoft.com/office/powerpoint/2010/main" val="438516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B156D5-66A7-5747-8D76-A1E7E4647843}" type="slidenum">
              <a:rPr lang="en-US"/>
              <a:pPr>
                <a:defRPr/>
              </a:pPr>
              <a:t>‹#›</a:t>
            </a:fld>
            <a:endParaRPr lang="en-US"/>
          </a:p>
        </p:txBody>
      </p:sp>
    </p:spTree>
    <p:extLst>
      <p:ext uri="{BB962C8B-B14F-4D97-AF65-F5344CB8AC3E}">
        <p14:creationId xmlns:p14="http://schemas.microsoft.com/office/powerpoint/2010/main" val="28126997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9F6028F-8DB4-124B-979B-3FB086A4BC35}" type="slidenum">
              <a:rPr lang="en-US"/>
              <a:pPr>
                <a:defRPr/>
              </a:pPr>
              <a:t>‹#›</a:t>
            </a:fld>
            <a:endParaRPr lang="en-US"/>
          </a:p>
        </p:txBody>
      </p:sp>
    </p:spTree>
    <p:extLst>
      <p:ext uri="{BB962C8B-B14F-4D97-AF65-F5344CB8AC3E}">
        <p14:creationId xmlns:p14="http://schemas.microsoft.com/office/powerpoint/2010/main" val="3483208757"/>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FEB5CD-49DA-EB4D-ACE8-9FD64FF9B302}" type="slidenum">
              <a:rPr lang="en-US"/>
              <a:pPr>
                <a:defRPr/>
              </a:pPr>
              <a:t>‹#›</a:t>
            </a:fld>
            <a:endParaRPr lang="en-US"/>
          </a:p>
        </p:txBody>
      </p:sp>
    </p:spTree>
    <p:extLst>
      <p:ext uri="{BB962C8B-B14F-4D97-AF65-F5344CB8AC3E}">
        <p14:creationId xmlns:p14="http://schemas.microsoft.com/office/powerpoint/2010/main" val="2211573559"/>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2EB1CF-32CC-E343-A788-8E7880602CAE}" type="slidenum">
              <a:rPr lang="en-US"/>
              <a:pPr>
                <a:defRPr/>
              </a:pPr>
              <a:t>‹#›</a:t>
            </a:fld>
            <a:endParaRPr lang="en-US"/>
          </a:p>
        </p:txBody>
      </p:sp>
    </p:spTree>
    <p:extLst>
      <p:ext uri="{BB962C8B-B14F-4D97-AF65-F5344CB8AC3E}">
        <p14:creationId xmlns:p14="http://schemas.microsoft.com/office/powerpoint/2010/main" val="151122440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D5AACE-133D-6D41-A828-326967DD7B7D}" type="slidenum">
              <a:rPr lang="en-US"/>
              <a:pPr>
                <a:defRPr/>
              </a:pPr>
              <a:t>‹#›</a:t>
            </a:fld>
            <a:endParaRPr lang="en-US"/>
          </a:p>
        </p:txBody>
      </p:sp>
    </p:spTree>
    <p:extLst>
      <p:ext uri="{BB962C8B-B14F-4D97-AF65-F5344CB8AC3E}">
        <p14:creationId xmlns:p14="http://schemas.microsoft.com/office/powerpoint/2010/main" val="19650612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5682900-1153-534F-AE02-B9DC060238E6}" type="slidenum">
              <a:rPr lang="en-US"/>
              <a:pPr>
                <a:defRPr/>
              </a:pPr>
              <a:t>‹#›</a:t>
            </a:fld>
            <a:endParaRPr lang="en-US"/>
          </a:p>
        </p:txBody>
      </p:sp>
    </p:spTree>
    <p:extLst>
      <p:ext uri="{BB962C8B-B14F-4D97-AF65-F5344CB8AC3E}">
        <p14:creationId xmlns:p14="http://schemas.microsoft.com/office/powerpoint/2010/main" val="98284387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AC8D3F4-F367-3E4E-82B7-5AB9D98C4488}" type="slidenum">
              <a:rPr lang="en-US"/>
              <a:pPr>
                <a:defRPr/>
              </a:pPr>
              <a:t>‹#›</a:t>
            </a:fld>
            <a:endParaRPr lang="en-US"/>
          </a:p>
        </p:txBody>
      </p:sp>
    </p:spTree>
    <p:extLst>
      <p:ext uri="{BB962C8B-B14F-4D97-AF65-F5344CB8AC3E}">
        <p14:creationId xmlns:p14="http://schemas.microsoft.com/office/powerpoint/2010/main" val="83084264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955316A-0A4F-444C-B567-10CE997B3988}" type="slidenum">
              <a:rPr lang="en-US"/>
              <a:pPr>
                <a:defRPr/>
              </a:pPr>
              <a:t>‹#›</a:t>
            </a:fld>
            <a:endParaRPr lang="en-US"/>
          </a:p>
        </p:txBody>
      </p:sp>
    </p:spTree>
    <p:extLst>
      <p:ext uri="{BB962C8B-B14F-4D97-AF65-F5344CB8AC3E}">
        <p14:creationId xmlns:p14="http://schemas.microsoft.com/office/powerpoint/2010/main" val="4005369569"/>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74044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02680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900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AFDB97-A768-314A-9C3E-3EC69836952E}" type="slidenum">
              <a:rPr lang="en-US"/>
              <a:pPr>
                <a:defRPr/>
              </a:pPr>
              <a:t>‹#›</a:t>
            </a:fld>
            <a:endParaRPr lang="en-US"/>
          </a:p>
        </p:txBody>
      </p:sp>
    </p:spTree>
    <p:extLst>
      <p:ext uri="{BB962C8B-B14F-4D97-AF65-F5344CB8AC3E}">
        <p14:creationId xmlns:p14="http://schemas.microsoft.com/office/powerpoint/2010/main" val="18362479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724849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42973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57559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37661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495182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35997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90584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43812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02662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3088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7DB84AE5-7A71-7A4A-9FF3-006FE377C31A}" type="slidenum">
              <a:rPr lang="en-US"/>
              <a:pPr>
                <a:defRPr/>
              </a:pPr>
              <a:t>‹#›</a:t>
            </a:fld>
            <a:endParaRPr lang="en-US"/>
          </a:p>
        </p:txBody>
      </p:sp>
    </p:spTree>
    <p:extLst>
      <p:ext uri="{BB962C8B-B14F-4D97-AF65-F5344CB8AC3E}">
        <p14:creationId xmlns:p14="http://schemas.microsoft.com/office/powerpoint/2010/main" val="17406921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13022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858472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590738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694178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80671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90250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37191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28368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53132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7872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1BD8F33-C979-7C40-81CB-3AE58E00D326}" type="slidenum">
              <a:rPr lang="en-US"/>
              <a:pPr>
                <a:defRPr/>
              </a:pPr>
              <a:t>‹#›</a:t>
            </a:fld>
            <a:endParaRPr lang="en-US"/>
          </a:p>
        </p:txBody>
      </p:sp>
    </p:spTree>
    <p:extLst>
      <p:ext uri="{BB962C8B-B14F-4D97-AF65-F5344CB8AC3E}">
        <p14:creationId xmlns:p14="http://schemas.microsoft.com/office/powerpoint/2010/main" val="58033177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75624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95585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27295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48446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82515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42645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589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66017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26535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0304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CCF5056F-9A1A-0348-93E3-CDC371D40906}" type="slidenum">
              <a:rPr lang="en-US"/>
              <a:pPr>
                <a:defRPr/>
              </a:pPr>
              <a:t>‹#›</a:t>
            </a:fld>
            <a:endParaRPr lang="en-US"/>
          </a:p>
        </p:txBody>
      </p:sp>
    </p:spTree>
    <p:extLst>
      <p:ext uri="{BB962C8B-B14F-4D97-AF65-F5344CB8AC3E}">
        <p14:creationId xmlns:p14="http://schemas.microsoft.com/office/powerpoint/2010/main" val="18592439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313831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212702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87338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08756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33468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28281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41308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280718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23129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2781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F6E99194-D4BB-7445-A63A-39841B1D2ABE}" type="slidenum">
              <a:rPr lang="en-US"/>
              <a:pPr>
                <a:defRPr/>
              </a:pPr>
              <a:t>‹#›</a:t>
            </a:fld>
            <a:endParaRPr lang="en-US"/>
          </a:p>
        </p:txBody>
      </p:sp>
    </p:spTree>
    <p:extLst>
      <p:ext uri="{BB962C8B-B14F-4D97-AF65-F5344CB8AC3E}">
        <p14:creationId xmlns:p14="http://schemas.microsoft.com/office/powerpoint/2010/main" val="2736008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18877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752908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6609039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993653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46625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9452459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449511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499460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048722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07579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0E8E915B-4BE6-CF4E-B0CB-5CCA81E87E81}" type="slidenum">
              <a:rPr lang="en-US"/>
              <a:pPr>
                <a:defRPr/>
              </a:pPr>
              <a:t>‹#›</a:t>
            </a:fld>
            <a:endParaRPr lang="en-US"/>
          </a:p>
        </p:txBody>
      </p:sp>
    </p:spTree>
    <p:extLst>
      <p:ext uri="{BB962C8B-B14F-4D97-AF65-F5344CB8AC3E}">
        <p14:creationId xmlns:p14="http://schemas.microsoft.com/office/powerpoint/2010/main" val="423794830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198575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677467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39106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880114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8/5/22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5087467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8/5/22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41117796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8/5/22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4181011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8/5/22</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0174856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8/5/22</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9135798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8/5/22</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243551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DB965A9-20EF-DF43-9076-48B323910B4F}" type="slidenum">
              <a:rPr lang="en-US"/>
              <a:pPr>
                <a:defRPr/>
              </a:pPr>
              <a:t>‹#›</a:t>
            </a:fld>
            <a:endParaRPr lang="en-US"/>
          </a:p>
        </p:txBody>
      </p:sp>
    </p:spTree>
    <p:extLst>
      <p:ext uri="{BB962C8B-B14F-4D97-AF65-F5344CB8AC3E}">
        <p14:creationId xmlns:p14="http://schemas.microsoft.com/office/powerpoint/2010/main" val="37911818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8/5/22</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273908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8/5/22</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8846895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8/5/22</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6659498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8/5/22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8817839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8/5/22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6467738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3659713957"/>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1575893549"/>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2037751346"/>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1672465369"/>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1506602232"/>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A2747E7B-8765-A740-8B4C-81F44FB35013}" type="slidenum">
              <a:rPr lang="en-US"/>
              <a:pPr>
                <a:defRPr/>
              </a:pPr>
              <a:t>‹#›</a:t>
            </a:fld>
            <a:endParaRPr lang="en-US"/>
          </a:p>
        </p:txBody>
      </p:sp>
    </p:spTree>
    <p:extLst>
      <p:ext uri="{BB962C8B-B14F-4D97-AF65-F5344CB8AC3E}">
        <p14:creationId xmlns:p14="http://schemas.microsoft.com/office/powerpoint/2010/main" val="5545412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2116746131"/>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836267999"/>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1395427951"/>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3546963019"/>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2323467917"/>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153688215"/>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26625846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27002849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6410764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2489963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66C0CCF-32DD-1140-BE2A-4D2D090EB44E}" type="slidenum">
              <a:rPr lang="en-US"/>
              <a:pPr>
                <a:defRPr/>
              </a:pPr>
              <a:t>‹#›</a:t>
            </a:fld>
            <a:endParaRPr lang="en-US"/>
          </a:p>
        </p:txBody>
      </p:sp>
    </p:spTree>
    <p:extLst>
      <p:ext uri="{BB962C8B-B14F-4D97-AF65-F5344CB8AC3E}">
        <p14:creationId xmlns:p14="http://schemas.microsoft.com/office/powerpoint/2010/main" val="30415464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11121775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136723599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26385244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33511835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16639489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37600834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38017510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3426001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134940750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1670289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42902F-E2BB-5C4A-BA51-E26CE83DF8C3}" type="slidenum">
              <a:rPr lang="en-US"/>
              <a:pPr>
                <a:defRPr/>
              </a:pPr>
              <a:t>‹#›</a:t>
            </a:fld>
            <a:endParaRPr lang="en-US"/>
          </a:p>
        </p:txBody>
      </p:sp>
    </p:spTree>
    <p:extLst>
      <p:ext uri="{BB962C8B-B14F-4D97-AF65-F5344CB8AC3E}">
        <p14:creationId xmlns:p14="http://schemas.microsoft.com/office/powerpoint/2010/main" val="29496330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823DEDD4-CD71-3B43-AA98-5BEDAB8F67F9}" type="slidenum">
              <a:rPr lang="en-US"/>
              <a:pPr>
                <a:defRPr/>
              </a:pPr>
              <a:t>‹#›</a:t>
            </a:fld>
            <a:endParaRPr lang="en-US"/>
          </a:p>
        </p:txBody>
      </p:sp>
    </p:spTree>
    <p:extLst>
      <p:ext uri="{BB962C8B-B14F-4D97-AF65-F5344CB8AC3E}">
        <p14:creationId xmlns:p14="http://schemas.microsoft.com/office/powerpoint/2010/main" val="182301044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42367298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19661284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35517311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427239502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212680266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145413770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15734454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420541776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40476556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3052074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B1A25684-A3BF-0A4C-809B-324C419233F3}" type="slidenum">
              <a:rPr lang="en-US"/>
              <a:pPr>
                <a:defRPr/>
              </a:pPr>
              <a:t>‹#›</a:t>
            </a:fld>
            <a:endParaRPr lang="en-US"/>
          </a:p>
        </p:txBody>
      </p:sp>
    </p:spTree>
    <p:extLst>
      <p:ext uri="{BB962C8B-B14F-4D97-AF65-F5344CB8AC3E}">
        <p14:creationId xmlns:p14="http://schemas.microsoft.com/office/powerpoint/2010/main" val="354160685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12490484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119765915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98833407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343093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554350F-A213-B441-B795-40DF623CF6EB}" type="slidenum">
              <a:rPr lang="en-US"/>
              <a:pPr>
                <a:defRPr/>
              </a:pPr>
              <a:t>‹#›</a:t>
            </a:fld>
            <a:endParaRPr lang="en-US"/>
          </a:p>
        </p:txBody>
      </p:sp>
    </p:spTree>
    <p:extLst>
      <p:ext uri="{BB962C8B-B14F-4D97-AF65-F5344CB8AC3E}">
        <p14:creationId xmlns:p14="http://schemas.microsoft.com/office/powerpoint/2010/main" val="1062624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B9089F19-12DE-EC41-8648-E885591E0C6F}" type="slidenum">
              <a:rPr lang="en-US"/>
              <a:pPr>
                <a:defRPr/>
              </a:pPr>
              <a:t>‹#›</a:t>
            </a:fld>
            <a:endParaRPr lang="en-US"/>
          </a:p>
        </p:txBody>
      </p:sp>
    </p:spTree>
    <p:extLst>
      <p:ext uri="{BB962C8B-B14F-4D97-AF65-F5344CB8AC3E}">
        <p14:creationId xmlns:p14="http://schemas.microsoft.com/office/powerpoint/2010/main" val="1279324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825F88C6-4711-A54A-AB13-8305F9502FD3}" type="slidenum">
              <a:rPr lang="en-US"/>
              <a:pPr>
                <a:defRPr/>
              </a:pPr>
              <a:t>‹#›</a:t>
            </a:fld>
            <a:endParaRPr lang="en-US"/>
          </a:p>
        </p:txBody>
      </p:sp>
    </p:spTree>
    <p:extLst>
      <p:ext uri="{BB962C8B-B14F-4D97-AF65-F5344CB8AC3E}">
        <p14:creationId xmlns:p14="http://schemas.microsoft.com/office/powerpoint/2010/main" val="2351526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03561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E4323FE-F8CD-DD41-A45F-80703597AFE2}" type="slidenum">
              <a:rPr lang="en-US"/>
              <a:pPr>
                <a:defRPr/>
              </a:pPr>
              <a:t>‹#›</a:t>
            </a:fld>
            <a:endParaRPr lang="en-US"/>
          </a:p>
        </p:txBody>
      </p:sp>
    </p:spTree>
    <p:extLst>
      <p:ext uri="{BB962C8B-B14F-4D97-AF65-F5344CB8AC3E}">
        <p14:creationId xmlns:p14="http://schemas.microsoft.com/office/powerpoint/2010/main" val="576405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C6AE33-2EAD-5D49-B79A-1BB999E82E9B}" type="slidenum">
              <a:rPr lang="en-US"/>
              <a:pPr>
                <a:defRPr/>
              </a:pPr>
              <a:t>‹#›</a:t>
            </a:fld>
            <a:endParaRPr lang="en-US"/>
          </a:p>
        </p:txBody>
      </p:sp>
    </p:spTree>
    <p:extLst>
      <p:ext uri="{BB962C8B-B14F-4D97-AF65-F5344CB8AC3E}">
        <p14:creationId xmlns:p14="http://schemas.microsoft.com/office/powerpoint/2010/main" val="468347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62EE657-58FC-0B46-BB0E-856835AD021B}" type="slidenum">
              <a:rPr lang="en-US"/>
              <a:pPr>
                <a:defRPr/>
              </a:pPr>
              <a:t>‹#›</a:t>
            </a:fld>
            <a:endParaRPr lang="en-US"/>
          </a:p>
        </p:txBody>
      </p:sp>
    </p:spTree>
    <p:extLst>
      <p:ext uri="{BB962C8B-B14F-4D97-AF65-F5344CB8AC3E}">
        <p14:creationId xmlns:p14="http://schemas.microsoft.com/office/powerpoint/2010/main" val="1593487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6A46B63-A942-0147-9EA7-80D87B4E89C5}" type="slidenum">
              <a:rPr lang="en-US"/>
              <a:pPr>
                <a:defRPr/>
              </a:pPr>
              <a:t>‹#›</a:t>
            </a:fld>
            <a:endParaRPr lang="en-US"/>
          </a:p>
        </p:txBody>
      </p:sp>
    </p:spTree>
    <p:extLst>
      <p:ext uri="{BB962C8B-B14F-4D97-AF65-F5344CB8AC3E}">
        <p14:creationId xmlns:p14="http://schemas.microsoft.com/office/powerpoint/2010/main" val="2948243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735865-966F-3744-A747-F73A659490B2}" type="slidenum">
              <a:rPr lang="en-US"/>
              <a:pPr>
                <a:defRPr/>
              </a:pPr>
              <a:t>‹#›</a:t>
            </a:fld>
            <a:endParaRPr lang="en-US"/>
          </a:p>
        </p:txBody>
      </p:sp>
    </p:spTree>
    <p:extLst>
      <p:ext uri="{BB962C8B-B14F-4D97-AF65-F5344CB8AC3E}">
        <p14:creationId xmlns:p14="http://schemas.microsoft.com/office/powerpoint/2010/main" val="109045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40A8ECC-B5E0-8F4D-A524-6DE5D9E22FE9}" type="slidenum">
              <a:rPr lang="en-US"/>
              <a:pPr>
                <a:defRPr/>
              </a:pPr>
              <a:t>‹#›</a:t>
            </a:fld>
            <a:endParaRPr lang="en-US"/>
          </a:p>
        </p:txBody>
      </p:sp>
    </p:spTree>
    <p:extLst>
      <p:ext uri="{BB962C8B-B14F-4D97-AF65-F5344CB8AC3E}">
        <p14:creationId xmlns:p14="http://schemas.microsoft.com/office/powerpoint/2010/main" val="2917395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D2459F-EDC4-7448-A9B8-C0DE1D4C35CB}" type="slidenum">
              <a:rPr lang="en-US"/>
              <a:pPr>
                <a:defRPr/>
              </a:pPr>
              <a:t>‹#›</a:t>
            </a:fld>
            <a:endParaRPr lang="en-US"/>
          </a:p>
        </p:txBody>
      </p:sp>
    </p:spTree>
    <p:extLst>
      <p:ext uri="{BB962C8B-B14F-4D97-AF65-F5344CB8AC3E}">
        <p14:creationId xmlns:p14="http://schemas.microsoft.com/office/powerpoint/2010/main" val="3100691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A29A188-1954-2649-BA20-C37FE53268B0}" type="slidenum">
              <a:rPr lang="en-US"/>
              <a:pPr>
                <a:defRPr/>
              </a:pPr>
              <a:t>‹#›</a:t>
            </a:fld>
            <a:endParaRPr lang="en-US"/>
          </a:p>
        </p:txBody>
      </p:sp>
    </p:spTree>
    <p:extLst>
      <p:ext uri="{BB962C8B-B14F-4D97-AF65-F5344CB8AC3E}">
        <p14:creationId xmlns:p14="http://schemas.microsoft.com/office/powerpoint/2010/main" val="225838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EBDC032-7435-D142-AACD-F4B3BA2B9B58}" type="slidenum">
              <a:rPr lang="en-US"/>
              <a:pPr>
                <a:defRPr/>
              </a:pPr>
              <a:t>‹#›</a:t>
            </a:fld>
            <a:endParaRPr lang="en-US"/>
          </a:p>
        </p:txBody>
      </p:sp>
    </p:spTree>
    <p:extLst>
      <p:ext uri="{BB962C8B-B14F-4D97-AF65-F5344CB8AC3E}">
        <p14:creationId xmlns:p14="http://schemas.microsoft.com/office/powerpoint/2010/main" val="1591268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2ED6AD1-2619-BB4F-AD4A-38B434B0B2AB}" type="slidenum">
              <a:rPr lang="en-US"/>
              <a:pPr>
                <a:defRPr/>
              </a:pPr>
              <a:t>‹#›</a:t>
            </a:fld>
            <a:endParaRPr lang="en-US"/>
          </a:p>
        </p:txBody>
      </p:sp>
    </p:spTree>
    <p:extLst>
      <p:ext uri="{BB962C8B-B14F-4D97-AF65-F5344CB8AC3E}">
        <p14:creationId xmlns:p14="http://schemas.microsoft.com/office/powerpoint/2010/main" val="2315973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750D255-E3D2-4042-BCAA-FF9A42040913}" type="slidenum">
              <a:rPr lang="en-US"/>
              <a:pPr>
                <a:defRPr/>
              </a:pPr>
              <a:t>‹#›</a:t>
            </a:fld>
            <a:endParaRPr lang="en-US"/>
          </a:p>
        </p:txBody>
      </p:sp>
    </p:spTree>
    <p:extLst>
      <p:ext uri="{BB962C8B-B14F-4D97-AF65-F5344CB8AC3E}">
        <p14:creationId xmlns:p14="http://schemas.microsoft.com/office/powerpoint/2010/main" val="1540041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CF360AB-E0F2-1B4E-BFB7-FECAF73F9849}" type="slidenum">
              <a:rPr lang="en-US"/>
              <a:pPr>
                <a:defRPr/>
              </a:pPr>
              <a:t>‹#›</a:t>
            </a:fld>
            <a:endParaRPr lang="en-US"/>
          </a:p>
        </p:txBody>
      </p:sp>
    </p:spTree>
    <p:extLst>
      <p:ext uri="{BB962C8B-B14F-4D97-AF65-F5344CB8AC3E}">
        <p14:creationId xmlns:p14="http://schemas.microsoft.com/office/powerpoint/2010/main" val="581665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278F5C5-0EBC-F940-AF7C-EC698B371ABA}" type="slidenum">
              <a:rPr lang="en-US"/>
              <a:pPr>
                <a:defRPr/>
              </a:pPr>
              <a:t>‹#›</a:t>
            </a:fld>
            <a:endParaRPr lang="en-US"/>
          </a:p>
        </p:txBody>
      </p:sp>
    </p:spTree>
    <p:extLst>
      <p:ext uri="{BB962C8B-B14F-4D97-AF65-F5344CB8AC3E}">
        <p14:creationId xmlns:p14="http://schemas.microsoft.com/office/powerpoint/2010/main" val="25804409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C101656-CEE4-684F-8F4A-B58C4E1E79B2}" type="slidenum">
              <a:rPr lang="en-GB"/>
              <a:pPr>
                <a:defRPr/>
              </a:pPr>
              <a:t>‹#›</a:t>
            </a:fld>
            <a:endParaRPr lang="en-GB"/>
          </a:p>
        </p:txBody>
      </p:sp>
    </p:spTree>
    <p:extLst>
      <p:ext uri="{BB962C8B-B14F-4D97-AF65-F5344CB8AC3E}">
        <p14:creationId xmlns:p14="http://schemas.microsoft.com/office/powerpoint/2010/main" val="952183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96406F-BE49-164D-98DC-2A8518A5FBC6}" type="slidenum">
              <a:rPr lang="en-US"/>
              <a:pPr>
                <a:defRPr/>
              </a:pPr>
              <a:t>‹#›</a:t>
            </a:fld>
            <a:endParaRPr lang="en-US"/>
          </a:p>
        </p:txBody>
      </p:sp>
    </p:spTree>
    <p:extLst>
      <p:ext uri="{BB962C8B-B14F-4D97-AF65-F5344CB8AC3E}">
        <p14:creationId xmlns:p14="http://schemas.microsoft.com/office/powerpoint/2010/main" val="4017382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40ACFC-4A78-124C-837C-1EE41E06B651}" type="slidenum">
              <a:rPr lang="en-US"/>
              <a:pPr>
                <a:defRPr/>
              </a:pPr>
              <a:t>‹#›</a:t>
            </a:fld>
            <a:endParaRPr lang="en-US"/>
          </a:p>
        </p:txBody>
      </p:sp>
    </p:spTree>
    <p:extLst>
      <p:ext uri="{BB962C8B-B14F-4D97-AF65-F5344CB8AC3E}">
        <p14:creationId xmlns:p14="http://schemas.microsoft.com/office/powerpoint/2010/main" val="30379148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CE435D-52F6-5C4E-9EB5-0711F332BAAB}" type="slidenum">
              <a:rPr lang="en-US"/>
              <a:pPr>
                <a:defRPr/>
              </a:pPr>
              <a:t>‹#›</a:t>
            </a:fld>
            <a:endParaRPr lang="en-US"/>
          </a:p>
        </p:txBody>
      </p:sp>
    </p:spTree>
    <p:extLst>
      <p:ext uri="{BB962C8B-B14F-4D97-AF65-F5344CB8AC3E}">
        <p14:creationId xmlns:p14="http://schemas.microsoft.com/office/powerpoint/2010/main" val="40018776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B93542-2B7F-C24A-A3AE-0730AAF74467}" type="slidenum">
              <a:rPr lang="en-US"/>
              <a:pPr>
                <a:defRPr/>
              </a:pPr>
              <a:t>‹#›</a:t>
            </a:fld>
            <a:endParaRPr lang="en-US"/>
          </a:p>
        </p:txBody>
      </p:sp>
    </p:spTree>
    <p:extLst>
      <p:ext uri="{BB962C8B-B14F-4D97-AF65-F5344CB8AC3E}">
        <p14:creationId xmlns:p14="http://schemas.microsoft.com/office/powerpoint/2010/main" val="989183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827C80-BEF2-8541-83B8-D2F0D6BE098A}" type="slidenum">
              <a:rPr lang="en-US"/>
              <a:pPr>
                <a:defRPr/>
              </a:pPr>
              <a:t>‹#›</a:t>
            </a:fld>
            <a:endParaRPr lang="en-US"/>
          </a:p>
        </p:txBody>
      </p:sp>
    </p:spTree>
    <p:extLst>
      <p:ext uri="{BB962C8B-B14F-4D97-AF65-F5344CB8AC3E}">
        <p14:creationId xmlns:p14="http://schemas.microsoft.com/office/powerpoint/2010/main" val="1895804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489DC66-FB8F-6941-96BE-E8CA71834DD5}" type="slidenum">
              <a:rPr lang="en-US"/>
              <a:pPr>
                <a:defRPr/>
              </a:pPr>
              <a:t>‹#›</a:t>
            </a:fld>
            <a:endParaRPr lang="en-US"/>
          </a:p>
        </p:txBody>
      </p:sp>
    </p:spTree>
    <p:extLst>
      <p:ext uri="{BB962C8B-B14F-4D97-AF65-F5344CB8AC3E}">
        <p14:creationId xmlns:p14="http://schemas.microsoft.com/office/powerpoint/2010/main" val="36456178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B60B9B-AF4C-354B-A62D-63B387C4B125}" type="slidenum">
              <a:rPr lang="en-US"/>
              <a:pPr>
                <a:defRPr/>
              </a:pPr>
              <a:t>‹#›</a:t>
            </a:fld>
            <a:endParaRPr lang="en-US"/>
          </a:p>
        </p:txBody>
      </p:sp>
    </p:spTree>
    <p:extLst>
      <p:ext uri="{BB962C8B-B14F-4D97-AF65-F5344CB8AC3E}">
        <p14:creationId xmlns:p14="http://schemas.microsoft.com/office/powerpoint/2010/main" val="13066788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0D024A-F959-D141-BF8D-801FA29C845D}" type="slidenum">
              <a:rPr lang="en-US"/>
              <a:pPr>
                <a:defRPr/>
              </a:pPr>
              <a:t>‹#›</a:t>
            </a:fld>
            <a:endParaRPr lang="en-US"/>
          </a:p>
        </p:txBody>
      </p:sp>
    </p:spTree>
    <p:extLst>
      <p:ext uri="{BB962C8B-B14F-4D97-AF65-F5344CB8AC3E}">
        <p14:creationId xmlns:p14="http://schemas.microsoft.com/office/powerpoint/2010/main" val="33931139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D2F8F6-D207-6945-8C7B-063FD44B0296}" type="slidenum">
              <a:rPr lang="en-US"/>
              <a:pPr>
                <a:defRPr/>
              </a:pPr>
              <a:t>‹#›</a:t>
            </a:fld>
            <a:endParaRPr lang="en-US"/>
          </a:p>
        </p:txBody>
      </p:sp>
    </p:spTree>
    <p:extLst>
      <p:ext uri="{BB962C8B-B14F-4D97-AF65-F5344CB8AC3E}">
        <p14:creationId xmlns:p14="http://schemas.microsoft.com/office/powerpoint/2010/main" val="2539473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B35A3F-89FE-5747-8DB9-69DC6A522C75}" type="slidenum">
              <a:rPr lang="en-US"/>
              <a:pPr>
                <a:defRPr/>
              </a:pPr>
              <a:t>‹#›</a:t>
            </a:fld>
            <a:endParaRPr lang="en-US"/>
          </a:p>
        </p:txBody>
      </p:sp>
    </p:spTree>
    <p:extLst>
      <p:ext uri="{BB962C8B-B14F-4D97-AF65-F5344CB8AC3E}">
        <p14:creationId xmlns:p14="http://schemas.microsoft.com/office/powerpoint/2010/main" val="3222918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00C912-BCEF-B449-9909-4B0C37B35947}" type="slidenum">
              <a:rPr lang="en-US"/>
              <a:pPr>
                <a:defRPr/>
              </a:pPr>
              <a:t>‹#›</a:t>
            </a:fld>
            <a:endParaRPr lang="en-US"/>
          </a:p>
        </p:txBody>
      </p:sp>
    </p:spTree>
    <p:extLst>
      <p:ext uri="{BB962C8B-B14F-4D97-AF65-F5344CB8AC3E}">
        <p14:creationId xmlns:p14="http://schemas.microsoft.com/office/powerpoint/2010/main" val="4601537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7A3791-16A2-E846-A848-73A780067FAB}" type="slidenum">
              <a:rPr lang="en-US"/>
              <a:pPr>
                <a:defRPr/>
              </a:pPr>
              <a:t>‹#›</a:t>
            </a:fld>
            <a:endParaRPr lang="en-US"/>
          </a:p>
        </p:txBody>
      </p:sp>
    </p:spTree>
    <p:extLst>
      <p:ext uri="{BB962C8B-B14F-4D97-AF65-F5344CB8AC3E}">
        <p14:creationId xmlns:p14="http://schemas.microsoft.com/office/powerpoint/2010/main" val="409764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45A438-A07C-1E40-8DE7-6DE5221CA339}" type="slidenum">
              <a:rPr lang="en-US"/>
              <a:pPr>
                <a:defRPr/>
              </a:pPr>
              <a:t>‹#›</a:t>
            </a:fld>
            <a:endParaRPr lang="en-US"/>
          </a:p>
        </p:txBody>
      </p:sp>
    </p:spTree>
    <p:extLst>
      <p:ext uri="{BB962C8B-B14F-4D97-AF65-F5344CB8AC3E}">
        <p14:creationId xmlns:p14="http://schemas.microsoft.com/office/powerpoint/2010/main" val="33240835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63 w 717"/>
                <a:gd name="T1" fmla="*/ 845 h 845"/>
                <a:gd name="T2" fmla="*/ 763 w 717"/>
                <a:gd name="T3" fmla="*/ 821 h 845"/>
                <a:gd name="T4" fmla="*/ 620 w 717"/>
                <a:gd name="T5" fmla="*/ 605 h 845"/>
                <a:gd name="T6" fmla="*/ 429 w 717"/>
                <a:gd name="T7" fmla="*/ 396 h 845"/>
                <a:gd name="T8" fmla="*/ 244 w 717"/>
                <a:gd name="T9" fmla="*/ 192 h 845"/>
                <a:gd name="T10" fmla="*/ 17 w 717"/>
                <a:gd name="T11" fmla="*/ 0 h 845"/>
                <a:gd name="T12" fmla="*/ 0 w 717"/>
                <a:gd name="T13" fmla="*/ 0 h 845"/>
                <a:gd name="T14" fmla="*/ 232 w 717"/>
                <a:gd name="T15" fmla="*/ 198 h 845"/>
                <a:gd name="T16" fmla="*/ 423 w 717"/>
                <a:gd name="T17" fmla="*/ 408 h 845"/>
                <a:gd name="T18" fmla="*/ 614 w 717"/>
                <a:gd name="T19" fmla="*/ 623 h 845"/>
                <a:gd name="T20" fmla="*/ 763 w 717"/>
                <a:gd name="T21" fmla="*/ 845 h 845"/>
                <a:gd name="T22" fmla="*/ 76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30 w 407"/>
                <a:gd name="T1" fmla="*/ 414 h 414"/>
                <a:gd name="T2" fmla="*/ 430 w 407"/>
                <a:gd name="T3" fmla="*/ 396 h 414"/>
                <a:gd name="T4" fmla="*/ 245 w 407"/>
                <a:gd name="T5" fmla="*/ 192 h 414"/>
                <a:gd name="T6" fmla="*/ 12 w 407"/>
                <a:gd name="T7" fmla="*/ 0 h 414"/>
                <a:gd name="T8" fmla="*/ 0 w 407"/>
                <a:gd name="T9" fmla="*/ 0 h 414"/>
                <a:gd name="T10" fmla="*/ 108 w 407"/>
                <a:gd name="T11" fmla="*/ 102 h 414"/>
                <a:gd name="T12" fmla="*/ 239 w 407"/>
                <a:gd name="T13" fmla="*/ 204 h 414"/>
                <a:gd name="T14" fmla="*/ 430 w 407"/>
                <a:gd name="T15" fmla="*/ 414 h 414"/>
                <a:gd name="T16" fmla="*/ 430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32 w 586"/>
                <a:gd name="T1" fmla="*/ 0 h 599"/>
                <a:gd name="T2" fmla="*/ 614 w 586"/>
                <a:gd name="T3" fmla="*/ 0 h 599"/>
                <a:gd name="T4" fmla="*/ 430 w 586"/>
                <a:gd name="T5" fmla="*/ 132 h 599"/>
                <a:gd name="T6" fmla="*/ 280 w 586"/>
                <a:gd name="T7" fmla="*/ 270 h 599"/>
                <a:gd name="T8" fmla="*/ 120 w 586"/>
                <a:gd name="T9" fmla="*/ 420 h 599"/>
                <a:gd name="T10" fmla="*/ 0 w 586"/>
                <a:gd name="T11" fmla="*/ 575 h 599"/>
                <a:gd name="T12" fmla="*/ 0 w 586"/>
                <a:gd name="T13" fmla="*/ 599 h 599"/>
                <a:gd name="T14" fmla="*/ 120 w 586"/>
                <a:gd name="T15" fmla="*/ 432 h 599"/>
                <a:gd name="T16" fmla="*/ 280 w 586"/>
                <a:gd name="T17" fmla="*/ 282 h 599"/>
                <a:gd name="T18" fmla="*/ 436 w 586"/>
                <a:gd name="T19" fmla="*/ 138 h 599"/>
                <a:gd name="T20" fmla="*/ 632 w 586"/>
                <a:gd name="T21" fmla="*/ 0 h 599"/>
                <a:gd name="T22" fmla="*/ 63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2 w 269"/>
                <a:gd name="T1" fmla="*/ 0 h 252"/>
                <a:gd name="T2" fmla="*/ 274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2 w 269"/>
                <a:gd name="T15" fmla="*/ 0 h 252"/>
                <a:gd name="T16" fmla="*/ 29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6FF67984-F56A-DF4F-BF6C-0C19E3E443D0}" type="slidenum">
              <a:rPr lang="en-US"/>
              <a:pPr>
                <a:defRPr/>
              </a:pPr>
              <a:t>‹#›</a:t>
            </a:fld>
            <a:endParaRPr lang="en-US"/>
          </a:p>
        </p:txBody>
      </p:sp>
    </p:spTree>
    <p:extLst>
      <p:ext uri="{BB962C8B-B14F-4D97-AF65-F5344CB8AC3E}">
        <p14:creationId xmlns:p14="http://schemas.microsoft.com/office/powerpoint/2010/main" val="29518244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4731694-AE76-5F4F-B005-2048F9A29388}" type="slidenum">
              <a:rPr lang="en-US"/>
              <a:pPr>
                <a:defRPr/>
              </a:pPr>
              <a:t>‹#›</a:t>
            </a:fld>
            <a:endParaRPr lang="en-US"/>
          </a:p>
        </p:txBody>
      </p:sp>
    </p:spTree>
    <p:extLst>
      <p:ext uri="{BB962C8B-B14F-4D97-AF65-F5344CB8AC3E}">
        <p14:creationId xmlns:p14="http://schemas.microsoft.com/office/powerpoint/2010/main" val="472702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526D192-5BA0-8A4F-BD67-9109978D784F}" type="slidenum">
              <a:rPr lang="en-US"/>
              <a:pPr>
                <a:defRPr/>
              </a:pPr>
              <a:t>‹#›</a:t>
            </a:fld>
            <a:endParaRPr lang="en-US"/>
          </a:p>
        </p:txBody>
      </p:sp>
    </p:spTree>
    <p:extLst>
      <p:ext uri="{BB962C8B-B14F-4D97-AF65-F5344CB8AC3E}">
        <p14:creationId xmlns:p14="http://schemas.microsoft.com/office/powerpoint/2010/main" val="39644816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DBAB552-9A13-F644-A062-1D8739A17FA0}" type="slidenum">
              <a:rPr lang="en-US"/>
              <a:pPr>
                <a:defRPr/>
              </a:pPr>
              <a:t>‹#›</a:t>
            </a:fld>
            <a:endParaRPr lang="en-US"/>
          </a:p>
        </p:txBody>
      </p:sp>
    </p:spTree>
    <p:extLst>
      <p:ext uri="{BB962C8B-B14F-4D97-AF65-F5344CB8AC3E}">
        <p14:creationId xmlns:p14="http://schemas.microsoft.com/office/powerpoint/2010/main" val="26202276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94B9A86D-471D-A242-B8EA-465C570B6F30}" type="slidenum">
              <a:rPr lang="en-US"/>
              <a:pPr>
                <a:defRPr/>
              </a:pPr>
              <a:t>‹#›</a:t>
            </a:fld>
            <a:endParaRPr lang="en-US"/>
          </a:p>
        </p:txBody>
      </p:sp>
    </p:spTree>
    <p:extLst>
      <p:ext uri="{BB962C8B-B14F-4D97-AF65-F5344CB8AC3E}">
        <p14:creationId xmlns:p14="http://schemas.microsoft.com/office/powerpoint/2010/main" val="777869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9BD23538-7D57-E44B-A6DE-7B5FD016CC9A}" type="slidenum">
              <a:rPr lang="en-US"/>
              <a:pPr>
                <a:defRPr/>
              </a:pPr>
              <a:t>‹#›</a:t>
            </a:fld>
            <a:endParaRPr lang="en-US"/>
          </a:p>
        </p:txBody>
      </p:sp>
    </p:spTree>
    <p:extLst>
      <p:ext uri="{BB962C8B-B14F-4D97-AF65-F5344CB8AC3E}">
        <p14:creationId xmlns:p14="http://schemas.microsoft.com/office/powerpoint/2010/main" val="3672234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7F5CC154-F639-AF43-86AF-5DFE242C74A0}" type="slidenum">
              <a:rPr lang="en-US"/>
              <a:pPr>
                <a:defRPr/>
              </a:pPr>
              <a:t>‹#›</a:t>
            </a:fld>
            <a:endParaRPr lang="en-US"/>
          </a:p>
        </p:txBody>
      </p:sp>
    </p:spTree>
    <p:extLst>
      <p:ext uri="{BB962C8B-B14F-4D97-AF65-F5344CB8AC3E}">
        <p14:creationId xmlns:p14="http://schemas.microsoft.com/office/powerpoint/2010/main" val="1420391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BF76D3CC-16F0-BB4A-ABC2-7BB6679525E5}" type="slidenum">
              <a:rPr lang="en-US"/>
              <a:pPr>
                <a:defRPr/>
              </a:pPr>
              <a:t>‹#›</a:t>
            </a:fld>
            <a:endParaRPr lang="en-US"/>
          </a:p>
        </p:txBody>
      </p:sp>
    </p:spTree>
    <p:extLst>
      <p:ext uri="{BB962C8B-B14F-4D97-AF65-F5344CB8AC3E}">
        <p14:creationId xmlns:p14="http://schemas.microsoft.com/office/powerpoint/2010/main" val="28511841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0ED016EC-F0BF-A741-AD5C-36888619E17A}" type="slidenum">
              <a:rPr lang="en-US"/>
              <a:pPr>
                <a:defRPr/>
              </a:pPr>
              <a:t>‹#›</a:t>
            </a:fld>
            <a:endParaRPr lang="en-US"/>
          </a:p>
        </p:txBody>
      </p:sp>
    </p:spTree>
    <p:extLst>
      <p:ext uri="{BB962C8B-B14F-4D97-AF65-F5344CB8AC3E}">
        <p14:creationId xmlns:p14="http://schemas.microsoft.com/office/powerpoint/2010/main" val="31821421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D1ECDD5-485D-DC41-8183-31B57698E60A}" type="slidenum">
              <a:rPr lang="en-US"/>
              <a:pPr>
                <a:defRPr/>
              </a:pPr>
              <a:t>‹#›</a:t>
            </a:fld>
            <a:endParaRPr lang="en-US"/>
          </a:p>
        </p:txBody>
      </p:sp>
    </p:spTree>
    <p:extLst>
      <p:ext uri="{BB962C8B-B14F-4D97-AF65-F5344CB8AC3E}">
        <p14:creationId xmlns:p14="http://schemas.microsoft.com/office/powerpoint/2010/main" val="2540924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3086FC-EA5B-D34F-A486-A815886E833F}" type="slidenum">
              <a:rPr lang="en-US"/>
              <a:pPr>
                <a:defRPr/>
              </a:pPr>
              <a:t>‹#›</a:t>
            </a:fld>
            <a:endParaRPr lang="en-US"/>
          </a:p>
        </p:txBody>
      </p:sp>
    </p:spTree>
    <p:extLst>
      <p:ext uri="{BB962C8B-B14F-4D97-AF65-F5344CB8AC3E}">
        <p14:creationId xmlns:p14="http://schemas.microsoft.com/office/powerpoint/2010/main" val="42858881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1A7C3D6-69D1-DE4F-8A29-19C70445FF8B}" type="slidenum">
              <a:rPr lang="en-US"/>
              <a:pPr>
                <a:defRPr/>
              </a:pPr>
              <a:t>‹#›</a:t>
            </a:fld>
            <a:endParaRPr lang="en-US"/>
          </a:p>
        </p:txBody>
      </p:sp>
    </p:spTree>
    <p:extLst>
      <p:ext uri="{BB962C8B-B14F-4D97-AF65-F5344CB8AC3E}">
        <p14:creationId xmlns:p14="http://schemas.microsoft.com/office/powerpoint/2010/main" val="13777324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27FE2B38-8EBA-3D4A-8021-F2ED27DBE7B5}" type="slidenum">
              <a:rPr lang="en-US"/>
              <a:pPr>
                <a:defRPr/>
              </a:pPr>
              <a:t>‹#›</a:t>
            </a:fld>
            <a:endParaRPr lang="en-US"/>
          </a:p>
        </p:txBody>
      </p:sp>
    </p:spTree>
    <p:extLst>
      <p:ext uri="{BB962C8B-B14F-4D97-AF65-F5344CB8AC3E}">
        <p14:creationId xmlns:p14="http://schemas.microsoft.com/office/powerpoint/2010/main" val="13699061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42272526-E102-7747-841B-6946BE2740DE}" type="slidenum">
              <a:rPr lang="en-US"/>
              <a:pPr>
                <a:defRPr/>
              </a:pPr>
              <a:t>‹#›</a:t>
            </a:fld>
            <a:endParaRPr lang="en-US"/>
          </a:p>
        </p:txBody>
      </p:sp>
    </p:spTree>
    <p:extLst>
      <p:ext uri="{BB962C8B-B14F-4D97-AF65-F5344CB8AC3E}">
        <p14:creationId xmlns:p14="http://schemas.microsoft.com/office/powerpoint/2010/main" val="40341814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4089E9B1-61F4-A543-A7CF-0D13101B2A35}" type="slidenum">
              <a:rPr lang="en-US"/>
              <a:pPr>
                <a:defRPr/>
              </a:pPr>
              <a:t>‹#›</a:t>
            </a:fld>
            <a:endParaRPr lang="en-US"/>
          </a:p>
        </p:txBody>
      </p:sp>
    </p:spTree>
    <p:extLst>
      <p:ext uri="{BB962C8B-B14F-4D97-AF65-F5344CB8AC3E}">
        <p14:creationId xmlns:p14="http://schemas.microsoft.com/office/powerpoint/2010/main" val="3114588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46C4F62A-25FB-C74B-9235-20AB94D1E7D6}" type="slidenum">
              <a:rPr lang="en-US"/>
              <a:pPr>
                <a:defRPr/>
              </a:pPr>
              <a:t>‹#›</a:t>
            </a:fld>
            <a:endParaRPr lang="en-US"/>
          </a:p>
        </p:txBody>
      </p:sp>
    </p:spTree>
    <p:extLst>
      <p:ext uri="{BB962C8B-B14F-4D97-AF65-F5344CB8AC3E}">
        <p14:creationId xmlns:p14="http://schemas.microsoft.com/office/powerpoint/2010/main" val="24715233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19A2E9FF-C8CB-244A-AB48-214A3BFC4BB3}" type="slidenum">
              <a:rPr lang="en-US"/>
              <a:pPr>
                <a:defRPr/>
              </a:pPr>
              <a:t>‹#›</a:t>
            </a:fld>
            <a:endParaRPr lang="en-US"/>
          </a:p>
        </p:txBody>
      </p:sp>
    </p:spTree>
    <p:extLst>
      <p:ext uri="{BB962C8B-B14F-4D97-AF65-F5344CB8AC3E}">
        <p14:creationId xmlns:p14="http://schemas.microsoft.com/office/powerpoint/2010/main" val="35507763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E6BD662C-2165-FD4D-97F6-0023499B59CF}" type="slidenum">
              <a:rPr lang="en-US"/>
              <a:pPr>
                <a:defRPr/>
              </a:pPr>
              <a:t>‹#›</a:t>
            </a:fld>
            <a:endParaRPr lang="en-US"/>
          </a:p>
        </p:txBody>
      </p:sp>
    </p:spTree>
    <p:extLst>
      <p:ext uri="{BB962C8B-B14F-4D97-AF65-F5344CB8AC3E}">
        <p14:creationId xmlns:p14="http://schemas.microsoft.com/office/powerpoint/2010/main" val="2098052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29AFD8ED-9F9F-6E40-AAD8-EAE5A9AFFA1C}" type="slidenum">
              <a:rPr lang="en-US"/>
              <a:pPr>
                <a:defRPr/>
              </a:pPr>
              <a:t>‹#›</a:t>
            </a:fld>
            <a:endParaRPr lang="en-US"/>
          </a:p>
        </p:txBody>
      </p:sp>
    </p:spTree>
    <p:extLst>
      <p:ext uri="{BB962C8B-B14F-4D97-AF65-F5344CB8AC3E}">
        <p14:creationId xmlns:p14="http://schemas.microsoft.com/office/powerpoint/2010/main" val="6235641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80740E28-0920-3248-8340-91CFDECA0E10}" type="slidenum">
              <a:rPr lang="en-US"/>
              <a:pPr>
                <a:defRPr/>
              </a:pPr>
              <a:t>‹#›</a:t>
            </a:fld>
            <a:endParaRPr lang="en-US"/>
          </a:p>
        </p:txBody>
      </p:sp>
    </p:spTree>
    <p:extLst>
      <p:ext uri="{BB962C8B-B14F-4D97-AF65-F5344CB8AC3E}">
        <p14:creationId xmlns:p14="http://schemas.microsoft.com/office/powerpoint/2010/main" val="42931562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654737E-CB50-F94C-A272-307B712428DB}" type="slidenum">
              <a:rPr lang="en-US"/>
              <a:pPr>
                <a:defRPr/>
              </a:pPr>
              <a:t>‹#›</a:t>
            </a:fld>
            <a:endParaRPr lang="en-US"/>
          </a:p>
        </p:txBody>
      </p:sp>
    </p:spTree>
    <p:extLst>
      <p:ext uri="{BB962C8B-B14F-4D97-AF65-F5344CB8AC3E}">
        <p14:creationId xmlns:p14="http://schemas.microsoft.com/office/powerpoint/2010/main" val="859038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771B1C-FC8C-D045-B53F-E6950D90901B}" type="slidenum">
              <a:rPr lang="en-US"/>
              <a:pPr>
                <a:defRPr/>
              </a:pPr>
              <a:t>‹#›</a:t>
            </a:fld>
            <a:endParaRPr lang="en-US"/>
          </a:p>
        </p:txBody>
      </p:sp>
    </p:spTree>
    <p:extLst>
      <p:ext uri="{BB962C8B-B14F-4D97-AF65-F5344CB8AC3E}">
        <p14:creationId xmlns:p14="http://schemas.microsoft.com/office/powerpoint/2010/main" val="1286590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D983FEE6-12C0-E74E-88DE-B4755FCD800B}" type="slidenum">
              <a:rPr lang="en-US"/>
              <a:pPr>
                <a:defRPr/>
              </a:pPr>
              <a:t>‹#›</a:t>
            </a:fld>
            <a:endParaRPr lang="en-US"/>
          </a:p>
        </p:txBody>
      </p:sp>
    </p:spTree>
    <p:extLst>
      <p:ext uri="{BB962C8B-B14F-4D97-AF65-F5344CB8AC3E}">
        <p14:creationId xmlns:p14="http://schemas.microsoft.com/office/powerpoint/2010/main" val="18913137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13CC3943-3E13-7447-BC41-6430886C62DA}" type="slidenum">
              <a:rPr lang="en-US"/>
              <a:pPr>
                <a:defRPr/>
              </a:pPr>
              <a:t>‹#›</a:t>
            </a:fld>
            <a:endParaRPr lang="en-US"/>
          </a:p>
        </p:txBody>
      </p:sp>
    </p:spTree>
    <p:extLst>
      <p:ext uri="{BB962C8B-B14F-4D97-AF65-F5344CB8AC3E}">
        <p14:creationId xmlns:p14="http://schemas.microsoft.com/office/powerpoint/2010/main" val="22492026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5E1D409-54D1-2748-AA2E-962B7CBEE5C0}" type="slidenum">
              <a:rPr lang="en-US"/>
              <a:pPr>
                <a:defRPr/>
              </a:pPr>
              <a:t>‹#›</a:t>
            </a:fld>
            <a:endParaRPr lang="en-US"/>
          </a:p>
        </p:txBody>
      </p:sp>
    </p:spTree>
    <p:extLst>
      <p:ext uri="{BB962C8B-B14F-4D97-AF65-F5344CB8AC3E}">
        <p14:creationId xmlns:p14="http://schemas.microsoft.com/office/powerpoint/2010/main" val="33976438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ADDCC53F-2F9F-4344-831B-034231C63AF1}" type="slidenum">
              <a:rPr lang="en-US"/>
              <a:pPr>
                <a:defRPr/>
              </a:pPr>
              <a:t>‹#›</a:t>
            </a:fld>
            <a:endParaRPr lang="en-US"/>
          </a:p>
        </p:txBody>
      </p:sp>
    </p:spTree>
    <p:extLst>
      <p:ext uri="{BB962C8B-B14F-4D97-AF65-F5344CB8AC3E}">
        <p14:creationId xmlns:p14="http://schemas.microsoft.com/office/powerpoint/2010/main" val="22307753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94BE83C0-B352-D44E-8008-53D6515ADE50}" type="slidenum">
              <a:rPr lang="en-US"/>
              <a:pPr>
                <a:defRPr/>
              </a:pPr>
              <a:t>‹#›</a:t>
            </a:fld>
            <a:endParaRPr lang="en-US"/>
          </a:p>
        </p:txBody>
      </p:sp>
    </p:spTree>
    <p:extLst>
      <p:ext uri="{BB962C8B-B14F-4D97-AF65-F5344CB8AC3E}">
        <p14:creationId xmlns:p14="http://schemas.microsoft.com/office/powerpoint/2010/main" val="35116627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8D7D1FCA-ABE4-F245-940B-EF6F7C150821}" type="slidenum">
              <a:rPr lang="en-US"/>
              <a:pPr>
                <a:defRPr/>
              </a:pPr>
              <a:t>‹#›</a:t>
            </a:fld>
            <a:endParaRPr lang="en-US"/>
          </a:p>
        </p:txBody>
      </p:sp>
    </p:spTree>
    <p:extLst>
      <p:ext uri="{BB962C8B-B14F-4D97-AF65-F5344CB8AC3E}">
        <p14:creationId xmlns:p14="http://schemas.microsoft.com/office/powerpoint/2010/main" val="23664081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1487C178-B7FB-A442-A217-D1BF7AFD62BB}" type="slidenum">
              <a:rPr lang="en-US"/>
              <a:pPr>
                <a:defRPr/>
              </a:pPr>
              <a:t>‹#›</a:t>
            </a:fld>
            <a:endParaRPr lang="en-US"/>
          </a:p>
        </p:txBody>
      </p:sp>
    </p:spTree>
    <p:extLst>
      <p:ext uri="{BB962C8B-B14F-4D97-AF65-F5344CB8AC3E}">
        <p14:creationId xmlns:p14="http://schemas.microsoft.com/office/powerpoint/2010/main" val="3882858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7C6C7264-AAE6-124C-921C-B525FCC12947}" type="slidenum">
              <a:rPr lang="en-US"/>
              <a:pPr>
                <a:defRPr/>
              </a:pPr>
              <a:t>‹#›</a:t>
            </a:fld>
            <a:endParaRPr lang="en-US"/>
          </a:p>
        </p:txBody>
      </p:sp>
    </p:spTree>
    <p:extLst>
      <p:ext uri="{BB962C8B-B14F-4D97-AF65-F5344CB8AC3E}">
        <p14:creationId xmlns:p14="http://schemas.microsoft.com/office/powerpoint/2010/main" val="29566972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spcBef>
                <a:spcPct val="20000"/>
              </a:spcBef>
              <a:defRPr/>
            </a:lvl1pPr>
          </a:lstStyle>
          <a:p>
            <a:pPr>
              <a:defRPr/>
            </a:pPr>
            <a:fld id="{2953C668-EB57-7A46-AFFA-00A817D03316}" type="slidenum">
              <a:rPr lang="en-US"/>
              <a:pPr>
                <a:defRPr/>
              </a:pPr>
              <a:t>‹#›</a:t>
            </a:fld>
            <a:endParaRPr lang="en-US"/>
          </a:p>
        </p:txBody>
      </p:sp>
    </p:spTree>
    <p:extLst>
      <p:ext uri="{BB962C8B-B14F-4D97-AF65-F5344CB8AC3E}">
        <p14:creationId xmlns:p14="http://schemas.microsoft.com/office/powerpoint/2010/main" val="12154698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spcBef>
                <a:spcPct val="20000"/>
              </a:spcBef>
              <a:defRPr/>
            </a:lvl1pPr>
          </a:lstStyle>
          <a:p>
            <a:pPr>
              <a:defRPr/>
            </a:pPr>
            <a:fld id="{4B97F25A-4CE1-994F-B8A7-CD1DAFC5CE3C}" type="slidenum">
              <a:rPr lang="en-US"/>
              <a:pPr>
                <a:defRPr/>
              </a:pPr>
              <a:t>‹#›</a:t>
            </a:fld>
            <a:endParaRPr lang="en-US"/>
          </a:p>
        </p:txBody>
      </p:sp>
    </p:spTree>
    <p:extLst>
      <p:ext uri="{BB962C8B-B14F-4D97-AF65-F5344CB8AC3E}">
        <p14:creationId xmlns:p14="http://schemas.microsoft.com/office/powerpoint/2010/main" val="2029796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E8EDD7-06F3-8D4D-9A9B-7433A365F32B}" type="slidenum">
              <a:rPr lang="en-US"/>
              <a:pPr>
                <a:defRPr/>
              </a:pPr>
              <a:t>‹#›</a:t>
            </a:fld>
            <a:endParaRPr lang="en-US"/>
          </a:p>
        </p:txBody>
      </p:sp>
    </p:spTree>
    <p:extLst>
      <p:ext uri="{BB962C8B-B14F-4D97-AF65-F5344CB8AC3E}">
        <p14:creationId xmlns:p14="http://schemas.microsoft.com/office/powerpoint/2010/main" val="2290828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spcBef>
                <a:spcPct val="20000"/>
              </a:spcBef>
              <a:defRPr/>
            </a:lvl1pPr>
          </a:lstStyle>
          <a:p>
            <a:pPr>
              <a:defRPr/>
            </a:pPr>
            <a:fld id="{BF5FFADC-21D0-F14C-9472-7924FED70434}" type="slidenum">
              <a:rPr lang="en-US"/>
              <a:pPr>
                <a:defRPr/>
              </a:pPr>
              <a:t>‹#›</a:t>
            </a:fld>
            <a:endParaRPr lang="en-US"/>
          </a:p>
        </p:txBody>
      </p:sp>
    </p:spTree>
    <p:extLst>
      <p:ext uri="{BB962C8B-B14F-4D97-AF65-F5344CB8AC3E}">
        <p14:creationId xmlns:p14="http://schemas.microsoft.com/office/powerpoint/2010/main" val="13320439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190A4F52-27B0-A540-8907-2E3C0AA74B85}" type="slidenum">
              <a:rPr lang="en-US"/>
              <a:pPr>
                <a:defRPr/>
              </a:pPr>
              <a:t>‹#›</a:t>
            </a:fld>
            <a:endParaRPr lang="en-US"/>
          </a:p>
        </p:txBody>
      </p:sp>
    </p:spTree>
    <p:extLst>
      <p:ext uri="{BB962C8B-B14F-4D97-AF65-F5344CB8AC3E}">
        <p14:creationId xmlns:p14="http://schemas.microsoft.com/office/powerpoint/2010/main" val="11144314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0C2D9839-3511-B245-A7E0-0A73D6DF5615}" type="slidenum">
              <a:rPr lang="en-US"/>
              <a:pPr>
                <a:defRPr/>
              </a:pPr>
              <a:t>‹#›</a:t>
            </a:fld>
            <a:endParaRPr lang="en-US"/>
          </a:p>
        </p:txBody>
      </p:sp>
    </p:spTree>
    <p:extLst>
      <p:ext uri="{BB962C8B-B14F-4D97-AF65-F5344CB8AC3E}">
        <p14:creationId xmlns:p14="http://schemas.microsoft.com/office/powerpoint/2010/main" val="6235716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2993F730-8CDA-2D44-ADA0-E6544D4FFA31}" type="slidenum">
              <a:rPr lang="en-US"/>
              <a:pPr>
                <a:defRPr/>
              </a:pPr>
              <a:t>‹#›</a:t>
            </a:fld>
            <a:endParaRPr lang="en-US"/>
          </a:p>
        </p:txBody>
      </p:sp>
    </p:spTree>
    <p:extLst>
      <p:ext uri="{BB962C8B-B14F-4D97-AF65-F5344CB8AC3E}">
        <p14:creationId xmlns:p14="http://schemas.microsoft.com/office/powerpoint/2010/main" val="41030928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A4D731B3-1252-D344-B393-58F52E6004B6}" type="slidenum">
              <a:rPr lang="en-US"/>
              <a:pPr>
                <a:defRPr/>
              </a:pPr>
              <a:t>‹#›</a:t>
            </a:fld>
            <a:endParaRPr lang="en-US"/>
          </a:p>
        </p:txBody>
      </p:sp>
    </p:spTree>
    <p:extLst>
      <p:ext uri="{BB962C8B-B14F-4D97-AF65-F5344CB8AC3E}">
        <p14:creationId xmlns:p14="http://schemas.microsoft.com/office/powerpoint/2010/main" val="4131326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87648"/>
            <a:ext cx="7358063" cy="2437805"/>
          </a:xfrm>
          <a:prstGeom prst="rect">
            <a:avLst/>
          </a:prstGeom>
        </p:spPr>
        <p:txBody>
          <a:bodyPr anchor="b"/>
          <a:lstStyle/>
          <a:p>
            <a:pPr lvl="0"/>
            <a:r>
              <a:t>Title Text</a:t>
            </a:r>
          </a:p>
        </p:txBody>
      </p:sp>
      <p:sp>
        <p:nvSpPr>
          <p:cNvPr id="6" name="Shape 6"/>
          <p:cNvSpPr>
            <a:spLocks noGrp="1"/>
          </p:cNvSpPr>
          <p:nvPr>
            <p:ph type="body" idx="1"/>
          </p:nvPr>
        </p:nvSpPr>
        <p:spPr>
          <a:xfrm>
            <a:off x="892969" y="3643313"/>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44498862"/>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92969" y="4697016"/>
            <a:ext cx="7358063" cy="892969"/>
          </a:xfrm>
          <a:prstGeom prst="rect">
            <a:avLst/>
          </a:prstGeom>
        </p:spPr>
        <p:txBody>
          <a:bodyPr anchor="b"/>
          <a:lstStyle/>
          <a:p>
            <a:pPr lvl="0"/>
            <a:r>
              <a:t>Title Text</a:t>
            </a:r>
          </a:p>
        </p:txBody>
      </p:sp>
      <p:sp>
        <p:nvSpPr>
          <p:cNvPr id="9" name="Shape 9"/>
          <p:cNvSpPr>
            <a:spLocks noGrp="1"/>
          </p:cNvSpPr>
          <p:nvPr>
            <p:ph type="body" idx="1"/>
          </p:nvPr>
        </p:nvSpPr>
        <p:spPr>
          <a:xfrm>
            <a:off x="892969" y="5509617"/>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810206019"/>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69" y="2312789"/>
            <a:ext cx="7358063" cy="2232422"/>
          </a:xfrm>
          <a:prstGeom prst="rect">
            <a:avLst/>
          </a:prstGeom>
        </p:spPr>
        <p:txBody>
          <a:bodyPr/>
          <a:lstStyle/>
          <a:p>
            <a:pPr lvl="0"/>
            <a:r>
              <a:t>Title Text</a:t>
            </a:r>
          </a:p>
        </p:txBody>
      </p:sp>
    </p:spTree>
    <p:extLst>
      <p:ext uri="{BB962C8B-B14F-4D97-AF65-F5344CB8AC3E}">
        <p14:creationId xmlns:p14="http://schemas.microsoft.com/office/powerpoint/2010/main" val="3011480792"/>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678656" y="982265"/>
            <a:ext cx="3937992" cy="2839641"/>
          </a:xfrm>
          <a:prstGeom prst="rect">
            <a:avLst/>
          </a:prstGeom>
        </p:spPr>
        <p:txBody>
          <a:bodyPr anchor="b"/>
          <a:lstStyle>
            <a:lvl1pPr>
              <a:defRPr sz="4800"/>
            </a:lvl1pPr>
          </a:lstStyle>
          <a:p>
            <a:pPr lvl="0"/>
            <a:r>
              <a:t>Title Text</a:t>
            </a:r>
          </a:p>
        </p:txBody>
      </p:sp>
      <p:sp>
        <p:nvSpPr>
          <p:cNvPr id="14" name="Shape 14"/>
          <p:cNvSpPr>
            <a:spLocks noGrp="1"/>
          </p:cNvSpPr>
          <p:nvPr>
            <p:ph type="body" idx="1"/>
          </p:nvPr>
        </p:nvSpPr>
        <p:spPr>
          <a:xfrm>
            <a:off x="678656" y="3830836"/>
            <a:ext cx="3937992" cy="2062758"/>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30917030"/>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r>
              <a:t>Title Text</a:t>
            </a:r>
          </a:p>
        </p:txBody>
      </p:sp>
    </p:spTree>
    <p:extLst>
      <p:ext uri="{BB962C8B-B14F-4D97-AF65-F5344CB8AC3E}">
        <p14:creationId xmlns:p14="http://schemas.microsoft.com/office/powerpoint/2010/main" val="214370071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008B2E-D6A0-6145-89C1-3EDF51698425}" type="slidenum">
              <a:rPr lang="en-US"/>
              <a:pPr>
                <a:defRPr/>
              </a:pPr>
              <a:t>‹#›</a:t>
            </a:fld>
            <a:endParaRPr lang="en-US"/>
          </a:p>
        </p:txBody>
      </p:sp>
    </p:spTree>
    <p:extLst>
      <p:ext uri="{BB962C8B-B14F-4D97-AF65-F5344CB8AC3E}">
        <p14:creationId xmlns:p14="http://schemas.microsoft.com/office/powerpoint/2010/main" val="21924344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r>
              <a:t>Title Text</a:t>
            </a:r>
          </a:p>
        </p:txBody>
      </p:sp>
      <p:sp>
        <p:nvSpPr>
          <p:cNvPr id="19" name="Shape 1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091857543"/>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r>
              <a:t>Title Text</a:t>
            </a:r>
          </a:p>
        </p:txBody>
      </p:sp>
      <p:sp>
        <p:nvSpPr>
          <p:cNvPr id="22" name="Shape 22"/>
          <p:cNvSpPr>
            <a:spLocks noGrp="1"/>
          </p:cNvSpPr>
          <p:nvPr>
            <p:ph type="body" idx="1"/>
          </p:nvPr>
        </p:nvSpPr>
        <p:spPr>
          <a:xfrm>
            <a:off x="892969" y="1982391"/>
            <a:ext cx="3527227" cy="3973711"/>
          </a:xfrm>
          <a:prstGeom prst="rect">
            <a:avLst/>
          </a:prstGeom>
        </p:spPr>
        <p:txBody>
          <a:bodyPr/>
          <a:lstStyle>
            <a:lvl1pPr marL="258952" indent="-258952">
              <a:spcBef>
                <a:spcPts val="1969"/>
              </a:spcBef>
              <a:buBlip>
                <a:blip r:embed="rId2"/>
              </a:buBlip>
              <a:defRPr sz="2100"/>
            </a:lvl1pPr>
            <a:lvl2pPr marL="517903" indent="-258952">
              <a:spcBef>
                <a:spcPts val="1969"/>
              </a:spcBef>
              <a:buBlip>
                <a:blip r:embed="rId2"/>
              </a:buBlip>
              <a:defRPr sz="2100"/>
            </a:lvl2pPr>
            <a:lvl3pPr marL="776855" indent="-258952">
              <a:spcBef>
                <a:spcPts val="1969"/>
              </a:spcBef>
              <a:buBlip>
                <a:blip r:embed="rId2"/>
              </a:buBlip>
              <a:defRPr sz="2100"/>
            </a:lvl3pPr>
            <a:lvl4pPr marL="1035807" indent="-258952">
              <a:spcBef>
                <a:spcPts val="1969"/>
              </a:spcBef>
              <a:buBlip>
                <a:blip r:embed="rId2"/>
              </a:buBlip>
              <a:defRPr sz="2100"/>
            </a:lvl4pPr>
            <a:lvl5pPr marL="1294759" indent="-258952">
              <a:spcBef>
                <a:spcPts val="1969"/>
              </a:spcBef>
              <a:buBlip>
                <a:blip r:embed="rId2"/>
              </a:buBlip>
              <a:defRPr sz="21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875758701"/>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892969" y="821531"/>
            <a:ext cx="7358063" cy="5214938"/>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03278110"/>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092750"/>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122115"/>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068891"/>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724172"/>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25BC10D-99F3-4047-9026-7D184BEBC316}" type="slidenum">
              <a:rPr lang="en-US"/>
              <a:pPr>
                <a:defRPr/>
              </a:pPr>
              <a:t>‹#›</a:t>
            </a:fld>
            <a:endParaRPr lang="en-US"/>
          </a:p>
        </p:txBody>
      </p:sp>
    </p:spTree>
    <p:extLst>
      <p:ext uri="{BB962C8B-B14F-4D97-AF65-F5344CB8AC3E}">
        <p14:creationId xmlns:p14="http://schemas.microsoft.com/office/powerpoint/2010/main" val="3410090524"/>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1ED72E4-775D-F04C-B13F-8B13ABF8F117}" type="slidenum">
              <a:rPr lang="en-US"/>
              <a:pPr>
                <a:defRPr/>
              </a:pPr>
              <a:t>‹#›</a:t>
            </a:fld>
            <a:endParaRPr lang="en-US"/>
          </a:p>
        </p:txBody>
      </p:sp>
    </p:spTree>
    <p:extLst>
      <p:ext uri="{BB962C8B-B14F-4D97-AF65-F5344CB8AC3E}">
        <p14:creationId xmlns:p14="http://schemas.microsoft.com/office/powerpoint/2010/main" val="2729132079"/>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C2FC27-729F-6D4D-90F3-C7F5D2466506}" type="slidenum">
              <a:rPr lang="en-US"/>
              <a:pPr>
                <a:defRPr/>
              </a:pPr>
              <a:t>‹#›</a:t>
            </a:fld>
            <a:endParaRPr lang="en-US"/>
          </a:p>
        </p:txBody>
      </p:sp>
    </p:spTree>
    <p:extLst>
      <p:ext uri="{BB962C8B-B14F-4D97-AF65-F5344CB8AC3E}">
        <p14:creationId xmlns:p14="http://schemas.microsoft.com/office/powerpoint/2010/main" val="419591234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theme" Target="../theme/theme10.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7.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theme" Target="../theme/theme18.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0.xml"/><Relationship Id="rId1" Type="http://schemas.openxmlformats.org/officeDocument/2006/relationships/slideLayout" Target="../slideLayouts/slideLayout2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4.pn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9730E86B-A66C-1E41-B973-D7C900A74D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30" r:id="rId1"/>
    <p:sldLayoutId id="2147488331" r:id="rId2"/>
    <p:sldLayoutId id="2147488332" r:id="rId3"/>
    <p:sldLayoutId id="2147488333" r:id="rId4"/>
    <p:sldLayoutId id="2147488334" r:id="rId5"/>
    <p:sldLayoutId id="2147488335" r:id="rId6"/>
    <p:sldLayoutId id="2147488336" r:id="rId7"/>
    <p:sldLayoutId id="2147488337" r:id="rId8"/>
    <p:sldLayoutId id="2147488338" r:id="rId9"/>
    <p:sldLayoutId id="2147488339" r:id="rId10"/>
    <p:sldLayoutId id="214748834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070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007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007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007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7C187A0D-E349-2E4D-A666-B57BB3F95689}" type="slidenum">
              <a:rPr lang="en-US"/>
              <a:pPr eaLnBrk="1" hangingPunct="1">
                <a:defRPr/>
              </a:pPr>
              <a:t>‹#›</a:t>
            </a:fld>
            <a:endParaRPr lang="en-US"/>
          </a:p>
        </p:txBody>
      </p:sp>
    </p:spTree>
    <p:extLst>
      <p:ext uri="{BB962C8B-B14F-4D97-AF65-F5344CB8AC3E}">
        <p14:creationId xmlns:p14="http://schemas.microsoft.com/office/powerpoint/2010/main" val="2208268936"/>
      </p:ext>
    </p:extLst>
  </p:cSld>
  <p:clrMap bg1="dk2" tx1="lt1" bg2="dk1" tx2="lt2" accent1="accent1" accent2="accent2" accent3="accent3" accent4="accent4" accent5="accent5" accent6="accent6" hlink="hlink" folHlink="folHlink"/>
  <p:sldLayoutIdLst>
    <p:sldLayoutId id="2147488488" r:id="rId1"/>
    <p:sldLayoutId id="2147488489" r:id="rId2"/>
    <p:sldLayoutId id="2147488490" r:id="rId3"/>
    <p:sldLayoutId id="2147488491" r:id="rId4"/>
    <p:sldLayoutId id="2147488492" r:id="rId5"/>
    <p:sldLayoutId id="2147488493" r:id="rId6"/>
    <p:sldLayoutId id="2147488494" r:id="rId7"/>
    <p:sldLayoutId id="2147488495" r:id="rId8"/>
    <p:sldLayoutId id="2147488496" r:id="rId9"/>
    <p:sldLayoutId id="2147488497"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4052612"/>
      </p:ext>
    </p:extLst>
  </p:cSld>
  <p:clrMap bg1="lt1" tx1="dk1" bg2="lt2" tx2="dk2" accent1="accent1" accent2="accent2" accent3="accent3" accent4="accent4" accent5="accent5" accent6="accent6" hlink="hlink" folHlink="folHlink"/>
  <p:sldLayoutIdLst>
    <p:sldLayoutId id="2147488523" r:id="rId1"/>
    <p:sldLayoutId id="2147488524" r:id="rId2"/>
    <p:sldLayoutId id="2147488525" r:id="rId3"/>
    <p:sldLayoutId id="2147488526" r:id="rId4"/>
    <p:sldLayoutId id="2147488527" r:id="rId5"/>
    <p:sldLayoutId id="2147488528" r:id="rId6"/>
    <p:sldLayoutId id="2147488529" r:id="rId7"/>
    <p:sldLayoutId id="2147488530" r:id="rId8"/>
    <p:sldLayoutId id="2147488531" r:id="rId9"/>
    <p:sldLayoutId id="2147488532" r:id="rId10"/>
    <p:sldLayoutId id="21474885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53264"/>
      </p:ext>
    </p:extLst>
  </p:cSld>
  <p:clrMap bg1="lt1" tx1="dk1" bg2="lt2" tx2="dk2" accent1="accent1" accent2="accent2" accent3="accent3" accent4="accent4" accent5="accent5" accent6="accent6" hlink="hlink" folHlink="folHlink"/>
  <p:sldLayoutIdLst>
    <p:sldLayoutId id="2147488535" r:id="rId1"/>
    <p:sldLayoutId id="2147488536" r:id="rId2"/>
    <p:sldLayoutId id="2147488537" r:id="rId3"/>
    <p:sldLayoutId id="2147488538" r:id="rId4"/>
    <p:sldLayoutId id="2147488539" r:id="rId5"/>
    <p:sldLayoutId id="2147488540" r:id="rId6"/>
    <p:sldLayoutId id="2147488541" r:id="rId7"/>
    <p:sldLayoutId id="2147488542" r:id="rId8"/>
    <p:sldLayoutId id="2147488543" r:id="rId9"/>
    <p:sldLayoutId id="2147488544" r:id="rId10"/>
    <p:sldLayoutId id="214748854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009425"/>
      </p:ext>
    </p:extLst>
  </p:cSld>
  <p:clrMap bg1="lt1" tx1="dk1" bg2="lt2" tx2="dk2" accent1="accent1" accent2="accent2" accent3="accent3" accent4="accent4" accent5="accent5" accent6="accent6" hlink="hlink" folHlink="folHlink"/>
  <p:sldLayoutIdLst>
    <p:sldLayoutId id="2147488547" r:id="rId1"/>
    <p:sldLayoutId id="2147488548" r:id="rId2"/>
    <p:sldLayoutId id="2147488549" r:id="rId3"/>
    <p:sldLayoutId id="2147488550" r:id="rId4"/>
    <p:sldLayoutId id="2147488551" r:id="rId5"/>
    <p:sldLayoutId id="2147488552" r:id="rId6"/>
    <p:sldLayoutId id="2147488553" r:id="rId7"/>
    <p:sldLayoutId id="2147488554" r:id="rId8"/>
    <p:sldLayoutId id="2147488555" r:id="rId9"/>
    <p:sldLayoutId id="2147488556" r:id="rId10"/>
    <p:sldLayoutId id="21474885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8026113"/>
      </p:ext>
    </p:extLst>
  </p:cSld>
  <p:clrMap bg1="lt1" tx1="dk1" bg2="lt2" tx2="dk2" accent1="accent1" accent2="accent2" accent3="accent3" accent4="accent4" accent5="accent5" accent6="accent6" hlink="hlink" folHlink="folHlink"/>
  <p:sldLayoutIdLst>
    <p:sldLayoutId id="2147488559" r:id="rId1"/>
    <p:sldLayoutId id="2147488560" r:id="rId2"/>
    <p:sldLayoutId id="2147488561" r:id="rId3"/>
    <p:sldLayoutId id="2147488562" r:id="rId4"/>
    <p:sldLayoutId id="2147488563" r:id="rId5"/>
    <p:sldLayoutId id="2147488564" r:id="rId6"/>
    <p:sldLayoutId id="2147488565" r:id="rId7"/>
    <p:sldLayoutId id="2147488566" r:id="rId8"/>
    <p:sldLayoutId id="2147488567" r:id="rId9"/>
    <p:sldLayoutId id="2147488568" r:id="rId10"/>
    <p:sldLayoutId id="21474885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72498443"/>
      </p:ext>
    </p:extLst>
  </p:cSld>
  <p:clrMap bg1="lt1" tx1="dk1" bg2="lt2" tx2="dk2" accent1="accent1" accent2="accent2" accent3="accent3" accent4="accent4" accent5="accent5" accent6="accent6" hlink="hlink" folHlink="folHlink"/>
  <p:sldLayoutIdLst>
    <p:sldLayoutId id="2147488583" r:id="rId1"/>
    <p:sldLayoutId id="2147488584" r:id="rId2"/>
    <p:sldLayoutId id="2147488585" r:id="rId3"/>
    <p:sldLayoutId id="2147488586" r:id="rId4"/>
    <p:sldLayoutId id="2147488587" r:id="rId5"/>
    <p:sldLayoutId id="2147488588" r:id="rId6"/>
    <p:sldLayoutId id="2147488589" r:id="rId7"/>
    <p:sldLayoutId id="2147488590" r:id="rId8"/>
    <p:sldLayoutId id="2147488591" r:id="rId9"/>
    <p:sldLayoutId id="2147488592" r:id="rId10"/>
    <p:sldLayoutId id="2147488593" r:id="rId11"/>
    <p:sldLayoutId id="2147488594" r:id="rId12"/>
    <p:sldLayoutId id="214748859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8/5/22</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1794973601"/>
      </p:ext>
    </p:extLst>
  </p:cSld>
  <p:clrMap bg1="dk1" tx1="lt1" bg2="dk2" tx2="lt2" accent1="accent1" accent2="accent2" accent3="accent3" accent4="accent4" accent5="accent5" accent6="accent6" hlink="hlink" folHlink="folHlink"/>
  <p:sldLayoutIdLst>
    <p:sldLayoutId id="2147488609" r:id="rId1"/>
    <p:sldLayoutId id="2147488610" r:id="rId2"/>
    <p:sldLayoutId id="2147488611" r:id="rId3"/>
    <p:sldLayoutId id="2147488612" r:id="rId4"/>
    <p:sldLayoutId id="2147488613" r:id="rId5"/>
    <p:sldLayoutId id="2147488614" r:id="rId6"/>
    <p:sldLayoutId id="2147488615" r:id="rId7"/>
    <p:sldLayoutId id="2147488616" r:id="rId8"/>
    <p:sldLayoutId id="2147488617" r:id="rId9"/>
    <p:sldLayoutId id="2147488618" r:id="rId10"/>
    <p:sldLayoutId id="21474886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extLst>
      <p:ext uri="{BB962C8B-B14F-4D97-AF65-F5344CB8AC3E}">
        <p14:creationId xmlns:p14="http://schemas.microsoft.com/office/powerpoint/2010/main" val="3441441591"/>
      </p:ext>
    </p:extLst>
  </p:cSld>
  <p:clrMap bg1="lt1" tx1="dk1" bg2="lt2" tx2="dk2" accent1="accent1" accent2="accent2" accent3="accent3" accent4="accent4" accent5="accent5" accent6="accent6" hlink="hlink" folHlink="folHlink"/>
  <p:sldLayoutIdLst>
    <p:sldLayoutId id="2147488621" r:id="rId1"/>
    <p:sldLayoutId id="2147488622" r:id="rId2"/>
    <p:sldLayoutId id="2147488623" r:id="rId3"/>
    <p:sldLayoutId id="2147488624" r:id="rId4"/>
    <p:sldLayoutId id="2147488625" r:id="rId5"/>
    <p:sldLayoutId id="2147488626" r:id="rId6"/>
    <p:sldLayoutId id="2147488627" r:id="rId7"/>
    <p:sldLayoutId id="2147488628" r:id="rId8"/>
    <p:sldLayoutId id="2147488629" r:id="rId9"/>
    <p:sldLayoutId id="2147488630" r:id="rId10"/>
    <p:sldLayoutId id="214748863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3017703758"/>
      </p:ext>
    </p:extLst>
  </p:cSld>
  <p:clrMap bg1="lt1" tx1="dk1" bg2="lt2" tx2="dk2" accent1="accent1" accent2="accent2" accent3="accent3" accent4="accent4" accent5="accent5" accent6="accent6" hlink="hlink" folHlink="folHlink"/>
  <p:sldLayoutIdLst>
    <p:sldLayoutId id="2147488633" r:id="rId1"/>
    <p:sldLayoutId id="2147488634" r:id="rId2"/>
    <p:sldLayoutId id="2147488635" r:id="rId3"/>
    <p:sldLayoutId id="2147488636" r:id="rId4"/>
    <p:sldLayoutId id="2147488637" r:id="rId5"/>
    <p:sldLayoutId id="2147488638" r:id="rId6"/>
    <p:sldLayoutId id="2147488639" r:id="rId7"/>
    <p:sldLayoutId id="2147488640" r:id="rId8"/>
    <p:sldLayoutId id="2147488641" r:id="rId9"/>
    <p:sldLayoutId id="2147488642" r:id="rId10"/>
    <p:sldLayoutId id="2147488643" r:id="rId11"/>
    <p:sldLayoutId id="2147488644" r:id="rId12"/>
    <p:sldLayoutId id="2147488645" r:id="rId13"/>
    <p:sldLayoutId id="2147488646"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extLst>
      <p:ext uri="{BB962C8B-B14F-4D97-AF65-F5344CB8AC3E}">
        <p14:creationId xmlns:p14="http://schemas.microsoft.com/office/powerpoint/2010/main" val="462084737"/>
      </p:ext>
    </p:extLst>
  </p:cSld>
  <p:clrMap bg1="lt1" tx1="dk1" bg2="lt2" tx2="dk2" accent1="accent1" accent2="accent2" accent3="accent3" accent4="accent4" accent5="accent5" accent6="accent6" hlink="hlink" folHlink="folHlink"/>
  <p:sldLayoutIdLst>
    <p:sldLayoutId id="2147488672" r:id="rId1"/>
    <p:sldLayoutId id="2147488673" r:id="rId2"/>
    <p:sldLayoutId id="2147488674" r:id="rId3"/>
    <p:sldLayoutId id="2147488675" r:id="rId4"/>
    <p:sldLayoutId id="2147488676" r:id="rId5"/>
    <p:sldLayoutId id="2147488677" r:id="rId6"/>
    <p:sldLayoutId id="2147488678" r:id="rId7"/>
    <p:sldLayoutId id="2147488679" r:id="rId8"/>
    <p:sldLayoutId id="2147488680" r:id="rId9"/>
    <p:sldLayoutId id="2147488681" r:id="rId10"/>
    <p:sldLayoutId id="2147488682" r:id="rId11"/>
    <p:sldLayoutId id="2147488683" r:id="rId12"/>
    <p:sldLayoutId id="2147488684"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50187"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50191"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192"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50194"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195"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19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19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19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50199" name="Group 31"/>
            <p:cNvGrpSpPr>
              <a:grpSpLocks/>
            </p:cNvGrpSpPr>
            <p:nvPr/>
          </p:nvGrpSpPr>
          <p:grpSpPr bwMode="auto">
            <a:xfrm>
              <a:off x="1" y="392"/>
              <a:ext cx="5758" cy="1571"/>
              <a:chOff x="1" y="392"/>
              <a:chExt cx="5758" cy="1571"/>
            </a:xfrm>
          </p:grpSpPr>
          <p:sp>
            <p:nvSpPr>
              <p:cNvPr id="5020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20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20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20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20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5020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20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defRPr>
            </a:lvl1pPr>
          </a:lstStyle>
          <a:p>
            <a:pPr>
              <a:defRPr/>
            </a:pPr>
            <a:fld id="{598790FB-3665-C347-A2D8-866FAB60B49D}" type="slidenum">
              <a:rPr lang="en-US"/>
              <a:pPr>
                <a:defRPr/>
              </a:pPr>
              <a:t>‹#›</a:t>
            </a:fld>
            <a:endParaRPr lang="en-US"/>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26" r:id="rId1"/>
    <p:sldLayoutId id="2147488341" r:id="rId2"/>
    <p:sldLayoutId id="2147488342" r:id="rId3"/>
    <p:sldLayoutId id="2147488343" r:id="rId4"/>
    <p:sldLayoutId id="2147488344" r:id="rId5"/>
    <p:sldLayoutId id="2147488345" r:id="rId6"/>
    <p:sldLayoutId id="2147488346" r:id="rId7"/>
    <p:sldLayoutId id="2147488347" r:id="rId8"/>
    <p:sldLayoutId id="2147488348" r:id="rId9"/>
    <p:sldLayoutId id="2147488349" r:id="rId10"/>
    <p:sldLayoutId id="2147488350" r:id="rId11"/>
    <p:sldLayoutId id="2147488351" r:id="rId12"/>
    <p:sldLayoutId id="214748835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4143422299"/>
      </p:ext>
    </p:extLst>
  </p:cSld>
  <p:clrMap bg1="lt1" tx1="dk1" bg2="lt2" tx2="dk2" accent1="accent1" accent2="accent2" accent3="accent3" accent4="accent4" accent5="accent5" accent6="accent6" hlink="hlink" folHlink="folHlink"/>
  <p:sldLayoutIdLst>
    <p:sldLayoutId id="214748870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6768771-2D7B-F64E-9DB5-6D823CF09E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50" r:id="rId1"/>
    <p:sldLayoutId id="2147488451" r:id="rId2"/>
    <p:sldLayoutId id="2147488452" r:id="rId3"/>
    <p:sldLayoutId id="2147488453" r:id="rId4"/>
    <p:sldLayoutId id="2147488454" r:id="rId5"/>
    <p:sldLayoutId id="2147488455" r:id="rId6"/>
    <p:sldLayoutId id="2147488456" r:id="rId7"/>
    <p:sldLayoutId id="2147488457" r:id="rId8"/>
    <p:sldLayoutId id="2147488458" r:id="rId9"/>
    <p:sldLayoutId id="2147488459" r:id="rId10"/>
    <p:sldLayoutId id="2147488460" r:id="rId11"/>
    <p:sldLayoutId id="2147488461" r:id="rId12"/>
    <p:sldLayoutId id="21474884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44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C45451A9-CEE8-714D-9556-D12D617DC84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846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206E2780-78CF-9E4A-902E-1744AA92A3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88" r:id="rId1"/>
    <p:sldLayoutId id="2147488389" r:id="rId2"/>
    <p:sldLayoutId id="2147488390" r:id="rId3"/>
    <p:sldLayoutId id="2147488391" r:id="rId4"/>
    <p:sldLayoutId id="2147488392" r:id="rId5"/>
    <p:sldLayoutId id="2147488393" r:id="rId6"/>
    <p:sldLayoutId id="2147488394" r:id="rId7"/>
    <p:sldLayoutId id="2147488395" r:id="rId8"/>
    <p:sldLayoutId id="2147488396" r:id="rId9"/>
    <p:sldLayoutId id="2147488397" r:id="rId10"/>
    <p:sldLayoutId id="214748839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158731"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58735" name="Freeform 23"/>
            <p:cNvSpPr>
              <a:spLocks/>
            </p:cNvSpPr>
            <p:nvPr/>
          </p:nvSpPr>
          <p:spPr bwMode="hidden">
            <a:xfrm>
              <a:off x="5041" y="0"/>
              <a:ext cx="719" cy="845"/>
            </a:xfrm>
            <a:custGeom>
              <a:avLst/>
              <a:gdLst>
                <a:gd name="T0" fmla="*/ 763 w 717"/>
                <a:gd name="T1" fmla="*/ 845 h 845"/>
                <a:gd name="T2" fmla="*/ 763 w 717"/>
                <a:gd name="T3" fmla="*/ 821 h 845"/>
                <a:gd name="T4" fmla="*/ 620 w 717"/>
                <a:gd name="T5" fmla="*/ 605 h 845"/>
                <a:gd name="T6" fmla="*/ 429 w 717"/>
                <a:gd name="T7" fmla="*/ 396 h 845"/>
                <a:gd name="T8" fmla="*/ 244 w 717"/>
                <a:gd name="T9" fmla="*/ 192 h 845"/>
                <a:gd name="T10" fmla="*/ 17 w 717"/>
                <a:gd name="T11" fmla="*/ 0 h 845"/>
                <a:gd name="T12" fmla="*/ 0 w 717"/>
                <a:gd name="T13" fmla="*/ 0 h 845"/>
                <a:gd name="T14" fmla="*/ 232 w 717"/>
                <a:gd name="T15" fmla="*/ 198 h 845"/>
                <a:gd name="T16" fmla="*/ 423 w 717"/>
                <a:gd name="T17" fmla="*/ 408 h 845"/>
                <a:gd name="T18" fmla="*/ 614 w 717"/>
                <a:gd name="T19" fmla="*/ 623 h 845"/>
                <a:gd name="T20" fmla="*/ 763 w 717"/>
                <a:gd name="T21" fmla="*/ 845 h 845"/>
                <a:gd name="T22" fmla="*/ 76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8736" name="Freeform 24"/>
            <p:cNvSpPr>
              <a:spLocks/>
            </p:cNvSpPr>
            <p:nvPr/>
          </p:nvSpPr>
          <p:spPr bwMode="hidden">
            <a:xfrm>
              <a:off x="5352" y="0"/>
              <a:ext cx="408" cy="414"/>
            </a:xfrm>
            <a:custGeom>
              <a:avLst/>
              <a:gdLst>
                <a:gd name="T0" fmla="*/ 430 w 407"/>
                <a:gd name="T1" fmla="*/ 414 h 414"/>
                <a:gd name="T2" fmla="*/ 430 w 407"/>
                <a:gd name="T3" fmla="*/ 396 h 414"/>
                <a:gd name="T4" fmla="*/ 245 w 407"/>
                <a:gd name="T5" fmla="*/ 192 h 414"/>
                <a:gd name="T6" fmla="*/ 12 w 407"/>
                <a:gd name="T7" fmla="*/ 0 h 414"/>
                <a:gd name="T8" fmla="*/ 0 w 407"/>
                <a:gd name="T9" fmla="*/ 0 h 414"/>
                <a:gd name="T10" fmla="*/ 108 w 407"/>
                <a:gd name="T11" fmla="*/ 102 h 414"/>
                <a:gd name="T12" fmla="*/ 239 w 407"/>
                <a:gd name="T13" fmla="*/ 204 h 414"/>
                <a:gd name="T14" fmla="*/ 430 w 407"/>
                <a:gd name="T15" fmla="*/ 414 h 414"/>
                <a:gd name="T16" fmla="*/ 430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58738" name="Freeform 26"/>
            <p:cNvSpPr>
              <a:spLocks/>
            </p:cNvSpPr>
            <p:nvPr/>
          </p:nvSpPr>
          <p:spPr bwMode="hidden">
            <a:xfrm>
              <a:off x="6" y="0"/>
              <a:ext cx="588" cy="599"/>
            </a:xfrm>
            <a:custGeom>
              <a:avLst/>
              <a:gdLst>
                <a:gd name="T0" fmla="*/ 632 w 586"/>
                <a:gd name="T1" fmla="*/ 0 h 599"/>
                <a:gd name="T2" fmla="*/ 614 w 586"/>
                <a:gd name="T3" fmla="*/ 0 h 599"/>
                <a:gd name="T4" fmla="*/ 430 w 586"/>
                <a:gd name="T5" fmla="*/ 132 h 599"/>
                <a:gd name="T6" fmla="*/ 280 w 586"/>
                <a:gd name="T7" fmla="*/ 270 h 599"/>
                <a:gd name="T8" fmla="*/ 120 w 586"/>
                <a:gd name="T9" fmla="*/ 420 h 599"/>
                <a:gd name="T10" fmla="*/ 0 w 586"/>
                <a:gd name="T11" fmla="*/ 575 h 599"/>
                <a:gd name="T12" fmla="*/ 0 w 586"/>
                <a:gd name="T13" fmla="*/ 599 h 599"/>
                <a:gd name="T14" fmla="*/ 120 w 586"/>
                <a:gd name="T15" fmla="*/ 432 h 599"/>
                <a:gd name="T16" fmla="*/ 280 w 586"/>
                <a:gd name="T17" fmla="*/ 282 h 599"/>
                <a:gd name="T18" fmla="*/ 436 w 586"/>
                <a:gd name="T19" fmla="*/ 138 h 599"/>
                <a:gd name="T20" fmla="*/ 632 w 586"/>
                <a:gd name="T21" fmla="*/ 0 h 599"/>
                <a:gd name="T22" fmla="*/ 63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8739" name="Freeform 27"/>
            <p:cNvSpPr>
              <a:spLocks/>
            </p:cNvSpPr>
            <p:nvPr/>
          </p:nvSpPr>
          <p:spPr bwMode="hidden">
            <a:xfrm>
              <a:off x="6" y="0"/>
              <a:ext cx="270" cy="252"/>
            </a:xfrm>
            <a:custGeom>
              <a:avLst/>
              <a:gdLst>
                <a:gd name="T0" fmla="*/ 292 w 269"/>
                <a:gd name="T1" fmla="*/ 0 h 252"/>
                <a:gd name="T2" fmla="*/ 274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2 w 269"/>
                <a:gd name="T15" fmla="*/ 0 h 252"/>
                <a:gd name="T16" fmla="*/ 29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8740"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8741"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8742"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58743" name="Group 31"/>
            <p:cNvGrpSpPr>
              <a:grpSpLocks/>
            </p:cNvGrpSpPr>
            <p:nvPr/>
          </p:nvGrpSpPr>
          <p:grpSpPr bwMode="auto">
            <a:xfrm>
              <a:off x="1" y="392"/>
              <a:ext cx="5758" cy="1571"/>
              <a:chOff x="1" y="392"/>
              <a:chExt cx="5758" cy="1571"/>
            </a:xfrm>
          </p:grpSpPr>
          <p:sp>
            <p:nvSpPr>
              <p:cNvPr id="158746"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8747"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8748"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8749"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8750"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58744"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8745"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charset="0"/>
              </a:defRPr>
            </a:lvl1pPr>
          </a:lstStyle>
          <a:p>
            <a:pPr>
              <a:defRPr/>
            </a:pPr>
            <a:fld id="{D764A0CE-284A-EB40-9B26-F8BD0A171796}" type="slidenum">
              <a:rPr lang="en-US"/>
              <a:pPr>
                <a:defRPr/>
              </a:pPr>
              <a:t>‹#›</a:t>
            </a:fld>
            <a:endParaRPr lang="en-US"/>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64" r:id="rId1"/>
    <p:sldLayoutId id="2147488399" r:id="rId2"/>
    <p:sldLayoutId id="2147488400" r:id="rId3"/>
    <p:sldLayoutId id="2147488401" r:id="rId4"/>
    <p:sldLayoutId id="2147488402" r:id="rId5"/>
    <p:sldLayoutId id="2147488403" r:id="rId6"/>
    <p:sldLayoutId id="2147488404" r:id="rId7"/>
    <p:sldLayoutId id="2147488405" r:id="rId8"/>
    <p:sldLayoutId id="2147488406" r:id="rId9"/>
    <p:sldLayoutId id="2147488407" r:id="rId10"/>
    <p:sldLayoutId id="2147488408" r:id="rId11"/>
    <p:sldLayoutId id="2147488409" r:id="rId12"/>
    <p:sldLayoutId id="2147488410"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a:defRPr/>
            </a:pPr>
            <a:endParaRPr lang="en-US"/>
          </a:p>
        </p:txBody>
      </p:sp>
      <p:sp>
        <p:nvSpPr>
          <p:cNvPr id="8090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a:defRPr/>
            </a:pPr>
            <a:endParaRPr lang="en-US"/>
          </a:p>
        </p:txBody>
      </p:sp>
      <p:sp>
        <p:nvSpPr>
          <p:cNvPr id="8090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CEA3D90F-4DA8-274D-94AD-D320B3A7A39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65" r:id="rId1"/>
    <p:sldLayoutId id="2147488466" r:id="rId2"/>
    <p:sldLayoutId id="2147488467" r:id="rId3"/>
    <p:sldLayoutId id="2147488468" r:id="rId4"/>
    <p:sldLayoutId id="2147488469" r:id="rId5"/>
    <p:sldLayoutId id="2147488470" r:id="rId6"/>
    <p:sldLayoutId id="2147488471" r:id="rId7"/>
    <p:sldLayoutId id="2147488472" r:id="rId8"/>
    <p:sldLayoutId id="2147488473" r:id="rId9"/>
    <p:sldLayoutId id="2147488474" r:id="rId10"/>
    <p:sldLayoutId id="21474884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latin typeface="Arial" charset="0"/>
              </a:defRPr>
            </a:lvl1pPr>
          </a:lstStyle>
          <a:p>
            <a:pPr>
              <a:defRPr/>
            </a:pPr>
            <a:fld id="{C29AC67D-5201-6746-B6F3-A029AC99B0E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76" r:id="rId1"/>
    <p:sldLayoutId id="2147488477" r:id="rId2"/>
    <p:sldLayoutId id="2147488478" r:id="rId3"/>
    <p:sldLayoutId id="2147488479" r:id="rId4"/>
    <p:sldLayoutId id="2147488480" r:id="rId5"/>
    <p:sldLayoutId id="2147488481" r:id="rId6"/>
    <p:sldLayoutId id="2147488482" r:id="rId7"/>
    <p:sldLayoutId id="2147488483" r:id="rId8"/>
    <p:sldLayoutId id="2147488484" r:id="rId9"/>
    <p:sldLayoutId id="2147488485" r:id="rId10"/>
    <p:sldLayoutId id="214748848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7634" name="Shape 2"/>
          <p:cNvSpPr>
            <a:spLocks noGrp="1"/>
          </p:cNvSpPr>
          <p:nvPr>
            <p:ph type="title"/>
          </p:nvPr>
        </p:nvSpPr>
        <p:spPr bwMode="auto">
          <a:xfrm>
            <a:off x="893763" y="446088"/>
            <a:ext cx="7358062" cy="148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sym typeface="Papyrus" charset="0"/>
              </a:rPr>
              <a:t>Title Text</a:t>
            </a:r>
          </a:p>
        </p:txBody>
      </p:sp>
      <p:sp>
        <p:nvSpPr>
          <p:cNvPr id="197635" name="Shape 3"/>
          <p:cNvSpPr>
            <a:spLocks noGrp="1"/>
          </p:cNvSpPr>
          <p:nvPr>
            <p:ph type="body" idx="1"/>
          </p:nvPr>
        </p:nvSpPr>
        <p:spPr bwMode="auto">
          <a:xfrm>
            <a:off x="893763" y="1982788"/>
            <a:ext cx="7358062" cy="410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sym typeface="Papyrus" charset="0"/>
              </a:rPr>
              <a:t>Body Level One</a:t>
            </a:r>
          </a:p>
          <a:p>
            <a:pPr lvl="1"/>
            <a:r>
              <a:rPr lang="en-US">
                <a:sym typeface="Papyrus" charset="0"/>
              </a:rPr>
              <a:t>Body Level Two</a:t>
            </a:r>
          </a:p>
          <a:p>
            <a:pPr lvl="2"/>
            <a:r>
              <a:rPr lang="en-US">
                <a:sym typeface="Papyrus" charset="0"/>
              </a:rPr>
              <a:t>Body Level Three</a:t>
            </a:r>
          </a:p>
          <a:p>
            <a:pPr lvl="3"/>
            <a:r>
              <a:rPr lang="en-US">
                <a:sym typeface="Papyrus" charset="0"/>
              </a:rPr>
              <a:t>Body Level Four</a:t>
            </a:r>
          </a:p>
          <a:p>
            <a:pPr lvl="4"/>
            <a:r>
              <a:rPr lang="en-US">
                <a:sym typeface="Papyrus" charset="0"/>
              </a:rPr>
              <a:t>Body Level Five</a:t>
            </a:r>
          </a:p>
        </p:txBody>
      </p:sp>
    </p:spTree>
  </p:cSld>
  <p:clrMap bg1="lt1" tx1="dk1" bg2="lt2" tx2="dk2" accent1="accent1" accent2="accent2" accent3="accent3" accent4="accent4" accent5="accent5" accent6="accent6" hlink="hlink" folHlink="folHlink"/>
  <p:sldLayoutIdLst>
    <p:sldLayoutId id="2147488411" r:id="rId1"/>
    <p:sldLayoutId id="2147488412" r:id="rId2"/>
    <p:sldLayoutId id="2147488413" r:id="rId3"/>
    <p:sldLayoutId id="2147488414" r:id="rId4"/>
    <p:sldLayoutId id="2147488415" r:id="rId5"/>
    <p:sldLayoutId id="2147488416" r:id="rId6"/>
    <p:sldLayoutId id="2147488417" r:id="rId7"/>
    <p:sldLayoutId id="2147488418" r:id="rId8"/>
    <p:sldLayoutId id="2147488419" r:id="rId9"/>
    <p:sldLayoutId id="2147488420" r:id="rId10"/>
    <p:sldLayoutId id="2147488421" r:id="rId11"/>
    <p:sldLayoutId id="2147488422" r:id="rId12"/>
  </p:sldLayoutIdLst>
  <p:transition spd="med"/>
  <p:txStyles>
    <p:titleStyle>
      <a:lvl1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1pPr>
      <a:lvl2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2pPr>
      <a:lvl3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3pPr>
      <a:lvl4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4pPr>
      <a:lvl5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5pPr>
      <a:lvl6pPr indent="803643" algn="ctr" defTabSz="410751">
        <a:defRPr sz="5100">
          <a:solidFill>
            <a:srgbClr val="3E231A"/>
          </a:solidFill>
          <a:latin typeface="+mn-lt"/>
          <a:ea typeface="+mn-ea"/>
          <a:cs typeface="+mn-cs"/>
          <a:sym typeface="Papyrus"/>
        </a:defRPr>
      </a:lvl6pPr>
      <a:lvl7pPr indent="964372" algn="ctr" defTabSz="410751">
        <a:defRPr sz="5100">
          <a:solidFill>
            <a:srgbClr val="3E231A"/>
          </a:solidFill>
          <a:latin typeface="+mn-lt"/>
          <a:ea typeface="+mn-ea"/>
          <a:cs typeface="+mn-cs"/>
          <a:sym typeface="Papyrus"/>
        </a:defRPr>
      </a:lvl7pPr>
      <a:lvl8pPr indent="1125101" algn="ctr" defTabSz="410751">
        <a:defRPr sz="5100">
          <a:solidFill>
            <a:srgbClr val="3E231A"/>
          </a:solidFill>
          <a:latin typeface="+mn-lt"/>
          <a:ea typeface="+mn-ea"/>
          <a:cs typeface="+mn-cs"/>
          <a:sym typeface="Papyrus"/>
        </a:defRPr>
      </a:lvl8pPr>
      <a:lvl9pPr indent="1285829" algn="ctr" defTabSz="410751">
        <a:defRPr sz="5100">
          <a:solidFill>
            <a:srgbClr val="3E231A"/>
          </a:solidFill>
          <a:latin typeface="+mn-lt"/>
          <a:ea typeface="+mn-ea"/>
          <a:cs typeface="+mn-cs"/>
          <a:sym typeface="Papyrus"/>
        </a:defRPr>
      </a:lvl9pPr>
    </p:titleStyle>
    <p:bodyStyle>
      <a:lvl1pPr marL="330200" indent="-330200" algn="l" defTabSz="409575" rtl="0" eaLnBrk="0" fontAlgn="base" hangingPunct="0">
        <a:spcBef>
          <a:spcPts val="2113"/>
        </a:spcBef>
        <a:spcAft>
          <a:spcPct val="0"/>
        </a:spcAft>
        <a:buSzPct val="25000"/>
        <a:buBlip>
          <a:blip r:embed="rId15"/>
        </a:buBlip>
        <a:defRPr sz="2700">
          <a:solidFill>
            <a:srgbClr val="3E231A"/>
          </a:solidFill>
          <a:latin typeface="+mn-lt"/>
          <a:ea typeface="ＭＳ Ｐゴシック" charset="0"/>
          <a:cs typeface="+mn-cs"/>
          <a:sym typeface="Papyrus" charset="0"/>
        </a:defRPr>
      </a:lvl1pPr>
      <a:lvl2pPr marL="6604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2pPr>
      <a:lvl3pPr marL="9906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3pPr>
      <a:lvl4pPr marL="13208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4pPr>
      <a:lvl5pPr marL="16510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5pPr>
      <a:lvl6pPr marL="1982320" indent="-330387" defTabSz="410751">
        <a:spcBef>
          <a:spcPts val="2109"/>
        </a:spcBef>
        <a:buSzPct val="25000"/>
        <a:buBlip>
          <a:blip r:embed="rId15"/>
        </a:buBlip>
        <a:defRPr sz="2700">
          <a:solidFill>
            <a:srgbClr val="3E231A"/>
          </a:solidFill>
          <a:latin typeface="+mn-lt"/>
          <a:ea typeface="+mn-ea"/>
          <a:cs typeface="+mn-cs"/>
          <a:sym typeface="Papyrus"/>
        </a:defRPr>
      </a:lvl6pPr>
      <a:lvl7pPr marL="2312707" indent="-330387" defTabSz="410751">
        <a:spcBef>
          <a:spcPts val="2109"/>
        </a:spcBef>
        <a:buSzPct val="25000"/>
        <a:buBlip>
          <a:blip r:embed="rId15"/>
        </a:buBlip>
        <a:defRPr sz="2700">
          <a:solidFill>
            <a:srgbClr val="3E231A"/>
          </a:solidFill>
          <a:latin typeface="+mn-lt"/>
          <a:ea typeface="+mn-ea"/>
          <a:cs typeface="+mn-cs"/>
          <a:sym typeface="Papyrus"/>
        </a:defRPr>
      </a:lvl7pPr>
      <a:lvl8pPr marL="2643094" indent="-330387" defTabSz="410751">
        <a:spcBef>
          <a:spcPts val="2109"/>
        </a:spcBef>
        <a:buSzPct val="25000"/>
        <a:buBlip>
          <a:blip r:embed="rId15"/>
        </a:buBlip>
        <a:defRPr sz="2700">
          <a:solidFill>
            <a:srgbClr val="3E231A"/>
          </a:solidFill>
          <a:latin typeface="+mn-lt"/>
          <a:ea typeface="+mn-ea"/>
          <a:cs typeface="+mn-cs"/>
          <a:sym typeface="Papyrus"/>
        </a:defRPr>
      </a:lvl8pPr>
      <a:lvl9pPr marL="2973480" indent="-330387" defTabSz="410751">
        <a:spcBef>
          <a:spcPts val="2109"/>
        </a:spcBef>
        <a:buSzPct val="25000"/>
        <a:buBlip>
          <a:blip r:embed="rId15"/>
        </a:buBlip>
        <a:defRPr sz="2700">
          <a:solidFill>
            <a:srgbClr val="3E231A"/>
          </a:solidFill>
          <a:latin typeface="+mn-lt"/>
          <a:ea typeface="+mn-ea"/>
          <a:cs typeface="+mn-cs"/>
          <a:sym typeface="Papyrus"/>
        </a:defRPr>
      </a:lvl9pPr>
    </p:bodyStyle>
    <p:otherStyle>
      <a:lvl1pPr algn="ctr" defTabSz="410751">
        <a:defRPr>
          <a:solidFill>
            <a:schemeClr val="tx1"/>
          </a:solidFill>
          <a:latin typeface="+mn-lt"/>
          <a:ea typeface="+mn-ea"/>
          <a:cs typeface="+mn-cs"/>
          <a:sym typeface="Papyrus"/>
        </a:defRPr>
      </a:lvl1pPr>
      <a:lvl2pPr indent="160729" algn="ctr" defTabSz="410751">
        <a:defRPr>
          <a:solidFill>
            <a:schemeClr val="tx1"/>
          </a:solidFill>
          <a:latin typeface="+mn-lt"/>
          <a:ea typeface="+mn-ea"/>
          <a:cs typeface="+mn-cs"/>
          <a:sym typeface="Papyrus"/>
        </a:defRPr>
      </a:lvl2pPr>
      <a:lvl3pPr indent="321457" algn="ctr" defTabSz="410751">
        <a:defRPr>
          <a:solidFill>
            <a:schemeClr val="tx1"/>
          </a:solidFill>
          <a:latin typeface="+mn-lt"/>
          <a:ea typeface="+mn-ea"/>
          <a:cs typeface="+mn-cs"/>
          <a:sym typeface="Papyrus"/>
        </a:defRPr>
      </a:lvl3pPr>
      <a:lvl4pPr indent="482186" algn="ctr" defTabSz="410751">
        <a:defRPr>
          <a:solidFill>
            <a:schemeClr val="tx1"/>
          </a:solidFill>
          <a:latin typeface="+mn-lt"/>
          <a:ea typeface="+mn-ea"/>
          <a:cs typeface="+mn-cs"/>
          <a:sym typeface="Papyrus"/>
        </a:defRPr>
      </a:lvl4pPr>
      <a:lvl5pPr indent="642915" algn="ctr" defTabSz="410751">
        <a:defRPr>
          <a:solidFill>
            <a:schemeClr val="tx1"/>
          </a:solidFill>
          <a:latin typeface="+mn-lt"/>
          <a:ea typeface="+mn-ea"/>
          <a:cs typeface="+mn-cs"/>
          <a:sym typeface="Papyrus"/>
        </a:defRPr>
      </a:lvl5pPr>
      <a:lvl6pPr indent="803643" algn="ctr" defTabSz="410751">
        <a:defRPr>
          <a:solidFill>
            <a:schemeClr val="tx1"/>
          </a:solidFill>
          <a:latin typeface="+mn-lt"/>
          <a:ea typeface="+mn-ea"/>
          <a:cs typeface="+mn-cs"/>
          <a:sym typeface="Papyrus"/>
        </a:defRPr>
      </a:lvl6pPr>
      <a:lvl7pPr indent="964372" algn="ctr" defTabSz="410751">
        <a:defRPr>
          <a:solidFill>
            <a:schemeClr val="tx1"/>
          </a:solidFill>
          <a:latin typeface="+mn-lt"/>
          <a:ea typeface="+mn-ea"/>
          <a:cs typeface="+mn-cs"/>
          <a:sym typeface="Papyrus"/>
        </a:defRPr>
      </a:lvl7pPr>
      <a:lvl8pPr indent="1125101" algn="ctr" defTabSz="410751">
        <a:defRPr>
          <a:solidFill>
            <a:schemeClr val="tx1"/>
          </a:solidFill>
          <a:latin typeface="+mn-lt"/>
          <a:ea typeface="+mn-ea"/>
          <a:cs typeface="+mn-cs"/>
          <a:sym typeface="Papyrus"/>
        </a:defRPr>
      </a:lvl8pPr>
      <a:lvl9pPr indent="1285829" algn="ctr" defTabSz="410751">
        <a:defRPr>
          <a:solidFill>
            <a:schemeClr val="tx1"/>
          </a:solidFill>
          <a:latin typeface="+mn-lt"/>
          <a:ea typeface="+mn-ea"/>
          <a:cs typeface="+mn-cs"/>
          <a:sym typeface="Papyru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5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70.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5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4.xml"/><Relationship Id="rId1" Type="http://schemas.openxmlformats.org/officeDocument/2006/relationships/tags" Target="../tags/tag1.xml"/><Relationship Id="rId5" Type="http://schemas.openxmlformats.org/officeDocument/2006/relationships/image" Target="../media/image620.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4.xml"/><Relationship Id="rId1" Type="http://schemas.openxmlformats.org/officeDocument/2006/relationships/tags" Target="../tags/tag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4.xml"/><Relationship Id="rId1" Type="http://schemas.openxmlformats.org/officeDocument/2006/relationships/tags" Target="../tags/tag3.xml"/><Relationship Id="rId5" Type="http://schemas.openxmlformats.org/officeDocument/2006/relationships/image" Target="../media/image620.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4.xml"/><Relationship Id="rId1" Type="http://schemas.openxmlformats.org/officeDocument/2006/relationships/tags" Target="../tags/tag4.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4.xml"/><Relationship Id="rId1" Type="http://schemas.openxmlformats.org/officeDocument/2006/relationships/tags" Target="../tags/tag5.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51.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1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86.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8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1.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5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6.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18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1.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24.xml"/><Relationship Id="rId1" Type="http://schemas.openxmlformats.org/officeDocument/2006/relationships/themeOverride" Target="../theme/themeOverride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1.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74.xml"/><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6.xml"/><Relationship Id="rId1" Type="http://schemas.openxmlformats.org/officeDocument/2006/relationships/themeOverride" Target="../theme/themeOverride1.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94.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1.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186.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2.xml"/><Relationship Id="rId1" Type="http://schemas.openxmlformats.org/officeDocument/2006/relationships/slideLayout" Target="../slideLayouts/slideLayout2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1.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1.xml"/></Relationships>
</file>

<file path=ppt/slides/_rels/slide58.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56.xml"/><Relationship Id="rId1" Type="http://schemas.openxmlformats.org/officeDocument/2006/relationships/slideLayout" Target="../slideLayouts/slideLayout18.xml"/><Relationship Id="rId5" Type="http://schemas.openxmlformats.org/officeDocument/2006/relationships/image" Target="../media/image48.wmf"/><Relationship Id="rId4" Type="http://schemas.openxmlformats.org/officeDocument/2006/relationships/image" Target="../media/image47.wmf"/></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5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1.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9.xml"/><Relationship Id="rId1" Type="http://schemas.openxmlformats.org/officeDocument/2006/relationships/slideLayout" Target="../slideLayouts/slideLayout15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1.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62.xml"/><Relationship Id="rId4" Type="http://schemas.openxmlformats.org/officeDocument/2006/relationships/slide" Target="slide46.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1.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1.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7.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1.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51.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8.xml"/><Relationship Id="rId1" Type="http://schemas.openxmlformats.org/officeDocument/2006/relationships/slideLayout" Target="../slideLayouts/slideLayout6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1.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0.xml"/><Relationship Id="rId1" Type="http://schemas.openxmlformats.org/officeDocument/2006/relationships/slideLayout" Target="../slideLayouts/slideLayout186.xml"/></Relationships>
</file>

<file path=ppt/slides/_rels/slide8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1.xml"/><Relationship Id="rId1" Type="http://schemas.openxmlformats.org/officeDocument/2006/relationships/slideLayout" Target="../slideLayouts/slideLayout140.xml"/></Relationships>
</file>

<file path=ppt/slides/_rels/slide8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2.xml"/><Relationship Id="rId1" Type="http://schemas.openxmlformats.org/officeDocument/2006/relationships/slideLayout" Target="../slideLayouts/slideLayout18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5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1.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4.xml"/><Relationship Id="rId1" Type="http://schemas.openxmlformats.org/officeDocument/2006/relationships/slideLayout" Target="../slideLayouts/slideLayout18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51.xml"/></Relationships>
</file>

<file path=ppt/slides/_rels/slide9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6.xml"/><Relationship Id="rId1" Type="http://schemas.openxmlformats.org/officeDocument/2006/relationships/slideLayout" Target="../slideLayouts/slideLayout151.xml"/></Relationships>
</file>

<file path=ppt/slides/_rels/slide9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7.xml"/><Relationship Id="rId1" Type="http://schemas.openxmlformats.org/officeDocument/2006/relationships/slideLayout" Target="../slideLayouts/slideLayout15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51.xml"/></Relationships>
</file>

<file path=ppt/slides/_rels/slide9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9.xml"/><Relationship Id="rId1" Type="http://schemas.openxmlformats.org/officeDocument/2006/relationships/slideLayout" Target="../slideLayouts/slideLayout140.xml"/></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0.xml"/><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1.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9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2.xml"/><Relationship Id="rId1" Type="http://schemas.openxmlformats.org/officeDocument/2006/relationships/slideLayout" Target="../slideLayouts/slideLayout151.xml"/><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62" name="Picture 2">
            <a:extLst>
              <a:ext uri="{FF2B5EF4-FFF2-40B4-BE49-F238E27FC236}">
                <a16:creationId xmlns:a16="http://schemas.microsoft.com/office/drawing/2014/main" id="{1EDC08FC-6BA1-3144-A156-98D6E336D3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22" r="6612"/>
          <a:stretch/>
        </p:blipFill>
        <p:spPr bwMode="auto">
          <a:xfrm>
            <a:off x="-23813" y="18593"/>
            <a:ext cx="9228216" cy="60742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00506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6000" b="1" i="1" dirty="0">
                <a:solidFill>
                  <a:srgbClr val="FFFFFF"/>
                </a:solidFill>
                <a:effectLst>
                  <a:glow rad="127000">
                    <a:srgbClr val="000000"/>
                  </a:glow>
                </a:effectLst>
                <a:latin typeface="Arial" charset="0"/>
                <a:ea typeface="ＭＳ Ｐゴシック" charset="0"/>
                <a:cs typeface="ＭＳ Ｐゴシック" charset="0"/>
              </a:rPr>
              <a:t>٢</a:t>
            </a:r>
            <a:r>
              <a:rPr kumimoji="0" lang="ar-JO" sz="6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تيموثاوس</a:t>
            </a:r>
            <a:endParaRPr kumimoji="0" lang="en-US" sz="6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319767"/>
            <a:ext cx="9120187" cy="1692062"/>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charset="0"/>
                <a:ea typeface="ＭＳ Ｐゴシック" charset="0"/>
                <a:cs typeface="ＭＳ Ｐゴシック" charset="0"/>
              </a:rPr>
              <a:t>كن مثابراً</a:t>
            </a:r>
            <a:endParaRPr lang="en-US" sz="80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051807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charset="0"/>
                <a:ea typeface="ＭＳ Ｐゴシック" charset="0"/>
                <a:cs typeface="ＭＳ Ｐゴシック" charset="0"/>
              </a:rPr>
              <a:t>كيف يمكنك أن </a:t>
            </a:r>
            <a:r>
              <a:rPr lang="ar-JO" sz="5400" b="1" dirty="0">
                <a:solidFill>
                  <a:srgbClr val="FFFF00"/>
                </a:solidFill>
                <a:effectLst>
                  <a:glow rad="127000">
                    <a:schemeClr val="tx1"/>
                  </a:glow>
                </a:effectLst>
                <a:latin typeface="Arial" charset="0"/>
                <a:ea typeface="ＭＳ Ｐゴシック" charset="0"/>
                <a:cs typeface="ＭＳ Ｐゴシック" charset="0"/>
              </a:rPr>
              <a:t>تثابر</a:t>
            </a:r>
            <a:r>
              <a:rPr lang="ar-JO" sz="5400" b="1" dirty="0">
                <a:effectLst>
                  <a:glow rad="127000">
                    <a:schemeClr val="tx1"/>
                  </a:glow>
                </a:effectLst>
                <a:latin typeface="Arial" charset="0"/>
                <a:ea typeface="ＭＳ Ｐゴシック" charset="0"/>
                <a:cs typeface="ＭＳ Ｐゴシック" charset="0"/>
              </a:rPr>
              <a:t> وسط الإرتداد ؟</a:t>
            </a:r>
            <a:endParaRPr lang="en-US" sz="5400" b="1" dirty="0">
              <a:effectLst>
                <a:glow rad="127000">
                  <a:schemeClr val="tx1"/>
                </a:glow>
              </a:effectLst>
              <a:latin typeface="Arial" charset="0"/>
              <a:ea typeface="ＭＳ Ｐゴシック" charset="0"/>
              <a:cs typeface="ＭＳ Ｐゴシック" charset="0"/>
            </a:endParaRP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تيموثاوس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3835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17094" name="Text Box 20"/>
          <p:cNvSpPr txBox="1">
            <a:spLocks noChangeArrowheads="1"/>
          </p:cNvSpPr>
          <p:nvPr/>
        </p:nvSpPr>
        <p:spPr bwMode="auto">
          <a:xfrm>
            <a:off x="8296279" y="2381979"/>
            <a:ext cx="77152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p:txBody>
      </p:sp>
      <p:sp>
        <p:nvSpPr>
          <p:cNvPr id="217091" name="Text Box 16"/>
          <p:cNvSpPr txBox="1">
            <a:spLocks noChangeArrowheads="1"/>
          </p:cNvSpPr>
          <p:nvPr/>
        </p:nvSpPr>
        <p:spPr bwMode="auto">
          <a:xfrm>
            <a:off x="1828800" y="2340749"/>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799"/>
            <a:ext cx="9144000" cy="60321"/>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spect="1" noChangeArrowheads="1"/>
          </p:cNvSpPr>
          <p:nvPr/>
        </p:nvSpPr>
        <p:spPr bwMode="auto">
          <a:xfrm>
            <a:off x="914400" y="1987844"/>
            <a:ext cx="987552"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097" name="Text Box 9"/>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spect="1" noChangeArrowheads="1"/>
          </p:cNvSpPr>
          <p:nvPr/>
        </p:nvSpPr>
        <p:spPr bwMode="auto">
          <a:xfrm>
            <a:off x="7315200" y="1987844"/>
            <a:ext cx="987552" cy="1316736"/>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7101" name="Text Box 9"/>
          <p:cNvSpPr txBox="1">
            <a:spLocks noChangeAspect="1" noChangeArrowheads="1"/>
          </p:cNvSpPr>
          <p:nvPr/>
        </p:nvSpPr>
        <p:spPr bwMode="auto">
          <a:xfrm>
            <a:off x="6324600" y="1987844"/>
            <a:ext cx="987552"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5712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516882"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516882"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461450"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4614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1688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760736"/>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6229052"/>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Pauline Categories</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spect="1" noChangeArrowheads="1"/>
          </p:cNvSpPr>
          <p:nvPr/>
        </p:nvSpPr>
        <p:spPr bwMode="auto">
          <a:xfrm>
            <a:off x="2667000" y="1987844"/>
            <a:ext cx="987552" cy="131169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grpSp>
        <p:nvGrpSpPr>
          <p:cNvPr id="54" name="Group 7"/>
          <p:cNvGrpSpPr>
            <a:grpSpLocks/>
          </p:cNvGrpSpPr>
          <p:nvPr/>
        </p:nvGrpSpPr>
        <p:grpSpPr bwMode="auto">
          <a:xfrm>
            <a:off x="838200" y="4123460"/>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57" name="Group 10"/>
          <p:cNvGrpSpPr>
            <a:grpSpLocks/>
          </p:cNvGrpSpPr>
          <p:nvPr/>
        </p:nvGrpSpPr>
        <p:grpSpPr bwMode="auto">
          <a:xfrm>
            <a:off x="5181600" y="4123456"/>
            <a:ext cx="1371600" cy="2401888"/>
            <a:chOff x="3024" y="2736"/>
            <a:chExt cx="724" cy="1392"/>
          </a:xfrm>
        </p:grpSpPr>
        <p:sp>
          <p:nvSpPr>
            <p:cNvPr id="58" name="Rectangle 11"/>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60" name="Group 13"/>
          <p:cNvGrpSpPr>
            <a:grpSpLocks/>
          </p:cNvGrpSpPr>
          <p:nvPr/>
        </p:nvGrpSpPr>
        <p:grpSpPr bwMode="auto">
          <a:xfrm>
            <a:off x="6442272" y="4123454"/>
            <a:ext cx="1981201" cy="1431144"/>
            <a:chOff x="3630" y="2736"/>
            <a:chExt cx="1248" cy="753"/>
          </a:xfrm>
        </p:grpSpPr>
        <p:sp>
          <p:nvSpPr>
            <p:cNvPr id="61" name="Rectangle 14"/>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62" name="Text Box 15"/>
            <p:cNvSpPr txBox="1">
              <a:spLocks noChangeArrowheads="1"/>
            </p:cNvSpPr>
            <p:nvPr/>
          </p:nvSpPr>
          <p:spPr bwMode="auto">
            <a:xfrm>
              <a:off x="3638" y="3204"/>
              <a:ext cx="1240"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8600"/>
            <a:ext cx="9144000" cy="6248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onut 1"/>
          <p:cNvSpPr/>
          <p:nvPr/>
        </p:nvSpPr>
        <p:spPr>
          <a:xfrm>
            <a:off x="107504" y="2415466"/>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2057400" y="4404320"/>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0" noProof="0" dirty="0">
                <a:ln>
                  <a:noFill/>
                </a:ln>
                <a:solidFill>
                  <a:prstClr val="white"/>
                </a:solidFill>
                <a:effectLst/>
                <a:uLnTx/>
                <a:uFillTx/>
                <a:latin typeface="Calibri"/>
                <a:ea typeface="+mn-ea"/>
                <a:cs typeface="+mn-cs"/>
              </a:rPr>
              <a:t>الرحلة التبشيرية الرابعة</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JO" sz="3200" b="1" dirty="0">
                <a:solidFill>
                  <a:prstClr val="white"/>
                </a:solidFill>
                <a:latin typeface="Calibri"/>
              </a:rPr>
              <a:t>1-2 تيموثاوس و تيطس بعد سفر الأعمال</a:t>
            </a:r>
            <a:endParaRPr kumimoji="0" lang="en-US" sz="4000" b="0" i="0" u="none" strike="noStrike" kern="1200" cap="none" spc="0" normalizeH="0" baseline="0" noProof="0" dirty="0">
              <a:ln>
                <a:noFill/>
              </a:ln>
              <a:solidFill>
                <a:srgbClr val="FFFF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JO" sz="4000" dirty="0">
                <a:solidFill>
                  <a:srgbClr val="FFFF00"/>
                </a:solidFill>
                <a:latin typeface="Calibri"/>
              </a:rPr>
              <a:t>ربيع 62 – خريف 67</a:t>
            </a:r>
            <a:endParaRPr kumimoji="0" lang="en-US" sz="4000" b="0" i="0" u="none" strike="noStrike" kern="1200" cap="none" spc="0" normalizeH="0" baseline="0" noProof="0" dirty="0">
              <a:ln>
                <a:noFill/>
              </a:ln>
              <a:solidFill>
                <a:srgbClr val="FFFF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Donut 4">
            <a:extLst>
              <a:ext uri="{FF2B5EF4-FFF2-40B4-BE49-F238E27FC236}">
                <a16:creationId xmlns:a16="http://schemas.microsoft.com/office/drawing/2014/main" id="{0FBF96DE-D0A7-894B-9B5D-EE555750BED2}"/>
              </a:ext>
            </a:extLst>
          </p:cNvPr>
          <p:cNvSpPr/>
          <p:nvPr/>
        </p:nvSpPr>
        <p:spPr>
          <a:xfrm>
            <a:off x="6084168" y="785448"/>
            <a:ext cx="2842658" cy="314760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ight Arrow 3">
            <a:extLst>
              <a:ext uri="{FF2B5EF4-FFF2-40B4-BE49-F238E27FC236}">
                <a16:creationId xmlns:a16="http://schemas.microsoft.com/office/drawing/2014/main" id="{A414C357-AFE2-034A-A559-21BFE3190585}"/>
              </a:ext>
            </a:extLst>
          </p:cNvPr>
          <p:cNvSpPr/>
          <p:nvPr/>
        </p:nvSpPr>
        <p:spPr>
          <a:xfrm rot="950711">
            <a:off x="4196063" y="2318377"/>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ight Arrow 6">
            <a:extLst>
              <a:ext uri="{FF2B5EF4-FFF2-40B4-BE49-F238E27FC236}">
                <a16:creationId xmlns:a16="http://schemas.microsoft.com/office/drawing/2014/main" id="{49996F0B-7C91-FB4B-BD2E-528FE7292433}"/>
              </a:ext>
            </a:extLst>
          </p:cNvPr>
          <p:cNvSpPr/>
          <p:nvPr/>
        </p:nvSpPr>
        <p:spPr>
          <a:xfrm rot="10800000">
            <a:off x="1907704" y="2998561"/>
            <a:ext cx="3757736"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Arrow 7">
            <a:extLst>
              <a:ext uri="{FF2B5EF4-FFF2-40B4-BE49-F238E27FC236}">
                <a16:creationId xmlns:a16="http://schemas.microsoft.com/office/drawing/2014/main" id="{3D426412-3F9B-B241-8EDA-3C88AECFBA75}"/>
              </a:ext>
            </a:extLst>
          </p:cNvPr>
          <p:cNvSpPr/>
          <p:nvPr/>
        </p:nvSpPr>
        <p:spPr>
          <a:xfrm>
            <a:off x="2070652" y="3422631"/>
            <a:ext cx="4229540"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Right Arrow 8">
            <a:extLst>
              <a:ext uri="{FF2B5EF4-FFF2-40B4-BE49-F238E27FC236}">
                <a16:creationId xmlns:a16="http://schemas.microsoft.com/office/drawing/2014/main" id="{01997DB6-D49F-2349-8335-6AA2F1005ECB}"/>
              </a:ext>
            </a:extLst>
          </p:cNvPr>
          <p:cNvSpPr/>
          <p:nvPr/>
        </p:nvSpPr>
        <p:spPr>
          <a:xfrm rot="11031540">
            <a:off x="4315333" y="1735281"/>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9251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000000"/>
              </a:solidFill>
              <a:cs typeface="Times New Roman" charset="0"/>
            </a:endParaRPr>
          </a:p>
        </p:txBody>
      </p:sp>
      <p:pic>
        <p:nvPicPr>
          <p:cNvPr id="258050"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7325" y="2689225"/>
            <a:ext cx="132715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1"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000" b="1" dirty="0">
                <a:solidFill>
                  <a:srgbClr val="FFFFFF"/>
                </a:solidFill>
                <a:cs typeface="Arial" charset="0"/>
              </a:rPr>
              <a:t>38</a:t>
            </a:r>
            <a:br>
              <a:rPr lang="en-US" sz="2000" b="1" dirty="0">
                <a:solidFill>
                  <a:srgbClr val="FFFFFF"/>
                </a:solidFill>
                <a:cs typeface="Arial" charset="0"/>
              </a:rPr>
            </a:br>
            <a:r>
              <a:rPr lang="ar-JO" sz="2000" b="1" dirty="0">
                <a:solidFill>
                  <a:srgbClr val="FFFFFF"/>
                </a:solidFill>
                <a:cs typeface="Arial" charset="0"/>
              </a:rPr>
              <a:t>124</a:t>
            </a:r>
            <a:br>
              <a:rPr lang="en-US" sz="2000" b="1" dirty="0">
                <a:solidFill>
                  <a:srgbClr val="FFFFFF"/>
                </a:solidFill>
                <a:cs typeface="Arial" charset="0"/>
              </a:rPr>
            </a:br>
            <a:r>
              <a:rPr lang="ar-JO" sz="2000" b="1" dirty="0">
                <a:solidFill>
                  <a:srgbClr val="FFFFFF"/>
                </a:solidFill>
                <a:cs typeface="Arial" charset="0"/>
              </a:rPr>
              <a:t>39-41</a:t>
            </a:r>
            <a:endParaRPr lang="en-US" sz="2000" b="1" dirty="0">
              <a:solidFill>
                <a:srgbClr val="FFFFFF"/>
              </a:solidFill>
              <a:cs typeface="Arial" charset="0"/>
            </a:endParaRPr>
          </a:p>
        </p:txBody>
      </p:sp>
      <p:sp>
        <p:nvSpPr>
          <p:cNvPr id="34" name="Title 33"/>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2800" b="1" dirty="0">
                <a:solidFill>
                  <a:srgbClr val="FFFFFF"/>
                </a:solidFill>
                <a:cs typeface="Times New Roman" charset="0"/>
              </a:rPr>
              <a:t>المقارنة بين مرات سجن بولس في روما</a:t>
            </a:r>
            <a:endParaRPr lang="en-US" sz="2800" b="1" dirty="0">
              <a:solidFill>
                <a:srgbClr val="FFFFFF"/>
              </a:solidFill>
              <a:cs typeface="Times New Roman"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70"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5805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58058" name="Text Box 9"/>
          <p:cNvSpPr txBox="1">
            <a:spLocks noChangeArrowheads="1"/>
          </p:cNvSpPr>
          <p:nvPr/>
        </p:nvSpPr>
        <p:spPr bwMode="auto">
          <a:xfrm>
            <a:off x="2214546" y="5857892"/>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5805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grpSp>
        <p:nvGrpSpPr>
          <p:cNvPr id="2" name="Group 1"/>
          <p:cNvGrpSpPr>
            <a:grpSpLocks/>
          </p:cNvGrpSpPr>
          <p:nvPr/>
        </p:nvGrpSpPr>
        <p:grpSpPr bwMode="auto">
          <a:xfrm>
            <a:off x="3276600" y="2852738"/>
            <a:ext cx="792163" cy="1741487"/>
            <a:chOff x="3387005" y="2852936"/>
            <a:chExt cx="792163" cy="1741488"/>
          </a:xfrm>
        </p:grpSpPr>
        <p:sp>
          <p:nvSpPr>
            <p:cNvPr id="69" name="Text Box 26"/>
            <p:cNvSpPr txBox="1">
              <a:spLocks noChangeArrowheads="1"/>
            </p:cNvSpPr>
            <p:nvPr/>
          </p:nvSpPr>
          <p:spPr bwMode="auto">
            <a:xfrm>
              <a:off x="3387005" y="3310136"/>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71" name="Text Box 27"/>
            <p:cNvSpPr txBox="1">
              <a:spLocks noChangeArrowheads="1"/>
            </p:cNvSpPr>
            <p:nvPr/>
          </p:nvSpPr>
          <p:spPr bwMode="auto">
            <a:xfrm>
              <a:off x="3387005" y="3767337"/>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72" name="Text Box 28"/>
            <p:cNvSpPr txBox="1">
              <a:spLocks noChangeArrowheads="1"/>
            </p:cNvSpPr>
            <p:nvPr/>
          </p:nvSpPr>
          <p:spPr bwMode="auto">
            <a:xfrm>
              <a:off x="3387005" y="4224537"/>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73" name="Text Box 25"/>
            <p:cNvSpPr txBox="1">
              <a:spLocks noChangeArrowheads="1"/>
            </p:cNvSpPr>
            <p:nvPr/>
          </p:nvSpPr>
          <p:spPr bwMode="auto">
            <a:xfrm>
              <a:off x="3387005" y="2852936"/>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grpSp>
      <p:sp>
        <p:nvSpPr>
          <p:cNvPr id="77" name="Text Box 31"/>
          <p:cNvSpPr txBox="1">
            <a:spLocks noChangeArrowheads="1"/>
          </p:cNvSpPr>
          <p:nvPr/>
        </p:nvSpPr>
        <p:spPr bwMode="auto">
          <a:xfrm>
            <a:off x="5181600" y="28527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258062" name="Text Box 21"/>
          <p:cNvSpPr txBox="1">
            <a:spLocks noChangeArrowheads="1"/>
          </p:cNvSpPr>
          <p:nvPr/>
        </p:nvSpPr>
        <p:spPr bwMode="auto">
          <a:xfrm>
            <a:off x="3024188" y="2276475"/>
            <a:ext cx="39243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endParaRPr lang="en-US" sz="2000" b="1" dirty="0">
              <a:solidFill>
                <a:srgbClr val="FFFFFF"/>
              </a:solidFill>
              <a:latin typeface="Arial Narrow" charset="0"/>
              <a:cs typeface="Times New Roman" charset="0"/>
            </a:endParaRPr>
          </a:p>
        </p:txBody>
      </p:sp>
      <p:sp>
        <p:nvSpPr>
          <p:cNvPr id="21" name="Text Box 10"/>
          <p:cNvSpPr txBox="1">
            <a:spLocks noChangeArrowheads="1"/>
          </p:cNvSpPr>
          <p:nvPr/>
        </p:nvSpPr>
        <p:spPr bwMode="auto">
          <a:xfrm>
            <a:off x="3138488" y="996385"/>
            <a:ext cx="990600" cy="133882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شباط 60-</a:t>
            </a:r>
            <a:br>
              <a:rPr lang="en-US" sz="1200" b="1" dirty="0">
                <a:solidFill>
                  <a:srgbClr val="FFFFFF"/>
                </a:solidFill>
                <a:latin typeface="Arial Narrow" charset="0"/>
                <a:cs typeface="Times New Roman" charset="0"/>
              </a:rPr>
            </a:br>
            <a:r>
              <a:rPr lang="ar-JO" sz="1200" b="1" dirty="0">
                <a:solidFill>
                  <a:srgbClr val="FFFFFF"/>
                </a:solidFill>
                <a:latin typeface="Arial Narrow" charset="0"/>
                <a:cs typeface="Times New Roman" charset="0"/>
              </a:rPr>
              <a:t>آذار 62</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1</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2" name="Text Box 11"/>
          <p:cNvSpPr txBox="1">
            <a:spLocks noChangeArrowheads="1"/>
          </p:cNvSpPr>
          <p:nvPr/>
        </p:nvSpPr>
        <p:spPr bwMode="auto">
          <a:xfrm>
            <a:off x="51196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a:t>
            </a:r>
            <a:br>
              <a:rPr lang="en-US" sz="1200" b="1" dirty="0">
                <a:solidFill>
                  <a:srgbClr val="FFFFFF"/>
                </a:solidFill>
                <a:latin typeface="Arial Narrow" charset="0"/>
                <a:cs typeface="Times New Roman" charset="0"/>
              </a:rPr>
            </a:b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58065" name="Text Box 9"/>
          <p:cNvSpPr txBox="1">
            <a:spLocks noChangeArrowheads="1"/>
          </p:cNvSpPr>
          <p:nvPr/>
        </p:nvSpPr>
        <p:spPr bwMode="auto">
          <a:xfrm>
            <a:off x="4129088" y="996385"/>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blinds(horizontal)">
                                      <p:cBhvr>
                                        <p:cTn id="1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7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000000"/>
              </a:solidFill>
              <a:cs typeface="Times New Roman" charset="0"/>
            </a:endParaRPr>
          </a:p>
        </p:txBody>
      </p:sp>
      <p:pic>
        <p:nvPicPr>
          <p:cNvPr id="259074" name="Picture 3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7325" y="2689225"/>
            <a:ext cx="132715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5" name="Text Box 21"/>
          <p:cNvSpPr txBox="1">
            <a:spLocks noChangeArrowheads="1"/>
          </p:cNvSpPr>
          <p:nvPr/>
        </p:nvSpPr>
        <p:spPr bwMode="auto">
          <a:xfrm>
            <a:off x="3024188" y="2276475"/>
            <a:ext cx="39243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endParaRPr lang="en-US" sz="2000" b="1" dirty="0">
              <a:solidFill>
                <a:srgbClr val="FFFFFF"/>
              </a:solidFill>
              <a:latin typeface="Arial Narrow" charset="0"/>
              <a:cs typeface="Times New Roman" charset="0"/>
            </a:endParaRPr>
          </a:p>
        </p:txBody>
      </p:sp>
      <p:sp>
        <p:nvSpPr>
          <p:cNvPr id="40970" name="Text Box 10"/>
          <p:cNvSpPr txBox="1">
            <a:spLocks noChangeArrowheads="1"/>
          </p:cNvSpPr>
          <p:nvPr/>
        </p:nvSpPr>
        <p:spPr bwMode="auto">
          <a:xfrm>
            <a:off x="3138488" y="996385"/>
            <a:ext cx="990600" cy="133882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شباط 60-</a:t>
            </a:r>
            <a:br>
              <a:rPr lang="en-US" sz="1200" b="1" dirty="0">
                <a:solidFill>
                  <a:srgbClr val="FFFFFF"/>
                </a:solidFill>
                <a:latin typeface="Arial Narrow" charset="0"/>
                <a:cs typeface="Times New Roman" charset="0"/>
              </a:rPr>
            </a:br>
            <a:r>
              <a:rPr lang="ar-JO" sz="1200" b="1" dirty="0">
                <a:solidFill>
                  <a:srgbClr val="FFFFFF"/>
                </a:solidFill>
                <a:latin typeface="Arial Narrow" charset="0"/>
                <a:cs typeface="Times New Roman" charset="0"/>
              </a:rPr>
              <a:t> آذار 62</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1</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51196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a:t>
            </a:r>
            <a:br>
              <a:rPr lang="en-US" sz="1200" b="1" dirty="0">
                <a:solidFill>
                  <a:srgbClr val="FFFFFF"/>
                </a:solidFill>
                <a:latin typeface="Arial Narrow" charset="0"/>
                <a:cs typeface="Times New Roman" charset="0"/>
              </a:rPr>
            </a:b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5907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000" b="1" dirty="0">
                <a:solidFill>
                  <a:srgbClr val="FFFFFF"/>
                </a:solidFill>
                <a:cs typeface="Arial" charset="0"/>
              </a:rPr>
              <a:t>38</a:t>
            </a:r>
            <a:br>
              <a:rPr lang="en-US" sz="2000" b="1" dirty="0">
                <a:solidFill>
                  <a:srgbClr val="FFFFFF"/>
                </a:solidFill>
                <a:cs typeface="Arial" charset="0"/>
              </a:rPr>
            </a:br>
            <a:r>
              <a:rPr lang="ar-JO" sz="2000" b="1" dirty="0">
                <a:solidFill>
                  <a:srgbClr val="FFFFFF"/>
                </a:solidFill>
                <a:cs typeface="Arial" charset="0"/>
              </a:rPr>
              <a:t>124</a:t>
            </a:r>
            <a:br>
              <a:rPr lang="en-US" sz="2000" b="1" dirty="0">
                <a:solidFill>
                  <a:srgbClr val="FFFFFF"/>
                </a:solidFill>
                <a:cs typeface="Arial" charset="0"/>
              </a:rPr>
            </a:br>
            <a:r>
              <a:rPr lang="ar-JO" sz="2000" b="1" dirty="0">
                <a:solidFill>
                  <a:srgbClr val="FFFFFF"/>
                </a:solidFill>
                <a:cs typeface="Arial" charset="0"/>
              </a:rPr>
              <a:t>39-41</a:t>
            </a:r>
            <a:endParaRPr lang="en-US" sz="2000" b="1" dirty="0">
              <a:solidFill>
                <a:srgbClr val="FFFFFF"/>
              </a:solidFill>
              <a:cs typeface="Arial" charset="0"/>
            </a:endParaRPr>
          </a:p>
        </p:txBody>
      </p:sp>
      <p:sp>
        <p:nvSpPr>
          <p:cNvPr id="259079" name="Text Box 9"/>
          <p:cNvSpPr txBox="1">
            <a:spLocks noChangeArrowheads="1"/>
          </p:cNvSpPr>
          <p:nvPr/>
        </p:nvSpPr>
        <p:spPr bwMode="auto">
          <a:xfrm>
            <a:off x="4129088" y="981075"/>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2800" b="1" dirty="0">
                <a:solidFill>
                  <a:srgbClr val="FFFFFF"/>
                </a:solidFill>
                <a:cs typeface="Times New Roman" charset="0"/>
              </a:rPr>
              <a:t>المقارنة بين مرات سجن بولس في روما</a:t>
            </a:r>
            <a:endParaRPr lang="en-US" sz="2800" b="1" dirty="0">
              <a:solidFill>
                <a:srgbClr val="FFFFFF"/>
              </a:solidFill>
              <a:cs typeface="Times New Roman" charset="0"/>
            </a:endParaRPr>
          </a:p>
        </p:txBody>
      </p:sp>
      <p:sp>
        <p:nvSpPr>
          <p:cNvPr id="20" name="TextBox 27"/>
          <p:cNvSpPr txBox="1">
            <a:spLocks noChangeArrowheads="1"/>
          </p:cNvSpPr>
          <p:nvPr/>
        </p:nvSpPr>
        <p:spPr bwMode="auto">
          <a:xfrm>
            <a:off x="2987675" y="3482975"/>
            <a:ext cx="23082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2000" b="1" dirty="0">
                <a:solidFill>
                  <a:srgbClr val="FFFFFF"/>
                </a:solidFill>
                <a:cs typeface="Arial" charset="0"/>
              </a:rPr>
              <a:t>قبل</a:t>
            </a:r>
            <a:endParaRPr lang="en-US" sz="2000" b="1" dirty="0">
              <a:solidFill>
                <a:srgbClr val="FFFFFF"/>
              </a:solidFill>
              <a:cs typeface="Arial" charset="0"/>
            </a:endParaRPr>
          </a:p>
        </p:txBody>
      </p:sp>
      <p:sp>
        <p:nvSpPr>
          <p:cNvPr id="21" name="TextBox 27"/>
          <p:cNvSpPr txBox="1">
            <a:spLocks noChangeArrowheads="1"/>
          </p:cNvSpPr>
          <p:nvPr/>
        </p:nvSpPr>
        <p:spPr bwMode="auto">
          <a:xfrm>
            <a:off x="179388" y="3482975"/>
            <a:ext cx="27368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000" b="1" dirty="0">
                <a:solidFill>
                  <a:srgbClr val="FFFFFF"/>
                </a:solidFill>
                <a:cs typeface="Arial" charset="0"/>
              </a:rPr>
              <a:t>حريق روما 64 م</a:t>
            </a:r>
            <a:endParaRPr lang="en-US" sz="2000" b="1" dirty="0">
              <a:solidFill>
                <a:srgbClr val="FFFFFF"/>
              </a:solidFill>
              <a:cs typeface="Arial" charset="0"/>
            </a:endParaRPr>
          </a:p>
        </p:txBody>
      </p:sp>
      <p:sp>
        <p:nvSpPr>
          <p:cNvPr id="22" name="TextBox 27"/>
          <p:cNvSpPr txBox="1">
            <a:spLocks noChangeArrowheads="1"/>
          </p:cNvSpPr>
          <p:nvPr/>
        </p:nvSpPr>
        <p:spPr bwMode="auto">
          <a:xfrm>
            <a:off x="5360988" y="3482975"/>
            <a:ext cx="23066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2000" b="1" dirty="0">
                <a:solidFill>
                  <a:srgbClr val="FFFFFF"/>
                </a:solidFill>
                <a:cs typeface="Arial" charset="0"/>
              </a:rPr>
              <a:t>بعد</a:t>
            </a:r>
            <a:endParaRPr lang="en-US" sz="2000" b="1" dirty="0">
              <a:solidFill>
                <a:srgbClr val="FFFFFF"/>
              </a:solidFill>
              <a:cs typeface="Arial" charset="0"/>
            </a:endParaRPr>
          </a:p>
        </p:txBody>
      </p:sp>
      <p:sp>
        <p:nvSpPr>
          <p:cNvPr id="23" name="TextBox 27"/>
          <p:cNvSpPr txBox="1">
            <a:spLocks noChangeArrowheads="1"/>
          </p:cNvSpPr>
          <p:nvPr/>
        </p:nvSpPr>
        <p:spPr bwMode="auto">
          <a:xfrm>
            <a:off x="2987675" y="4184650"/>
            <a:ext cx="23082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2000" b="1" dirty="0">
                <a:solidFill>
                  <a:srgbClr val="FFFFFF"/>
                </a:solidFill>
                <a:cs typeface="Arial" charset="0"/>
              </a:rPr>
              <a:t>فرقة يهودية</a:t>
            </a:r>
            <a:endParaRPr lang="en-US" sz="2000" b="1" dirty="0">
              <a:solidFill>
                <a:srgbClr val="FFFFFF"/>
              </a:solidFill>
              <a:cs typeface="Arial" charset="0"/>
            </a:endParaRPr>
          </a:p>
        </p:txBody>
      </p:sp>
      <p:sp>
        <p:nvSpPr>
          <p:cNvPr id="24" name="TextBox 27"/>
          <p:cNvSpPr txBox="1">
            <a:spLocks noChangeArrowheads="1"/>
          </p:cNvSpPr>
          <p:nvPr/>
        </p:nvSpPr>
        <p:spPr bwMode="auto">
          <a:xfrm>
            <a:off x="179388" y="4184650"/>
            <a:ext cx="2667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000" b="1" dirty="0">
                <a:solidFill>
                  <a:srgbClr val="FFFFFF"/>
                </a:solidFill>
                <a:cs typeface="Arial" charset="0"/>
              </a:rPr>
              <a:t>النظرة للمسيحيين</a:t>
            </a:r>
            <a:endParaRPr lang="en-US" sz="2000" b="1" dirty="0">
              <a:solidFill>
                <a:srgbClr val="FFFFFF"/>
              </a:solidFill>
              <a:cs typeface="Arial" charset="0"/>
            </a:endParaRPr>
          </a:p>
        </p:txBody>
      </p:sp>
      <p:sp>
        <p:nvSpPr>
          <p:cNvPr id="25" name="TextBox 27"/>
          <p:cNvSpPr txBox="1">
            <a:spLocks noChangeArrowheads="1"/>
          </p:cNvSpPr>
          <p:nvPr/>
        </p:nvSpPr>
        <p:spPr bwMode="auto">
          <a:xfrm>
            <a:off x="5360988" y="4184650"/>
            <a:ext cx="23066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2000" b="1" dirty="0">
                <a:solidFill>
                  <a:srgbClr val="FFFFFF"/>
                </a:solidFill>
                <a:cs typeface="Arial" charset="0"/>
              </a:rPr>
              <a:t>أغلبية من الأمم</a:t>
            </a:r>
            <a:endParaRPr lang="en-US" sz="2000" b="1" dirty="0">
              <a:solidFill>
                <a:srgbClr val="FFFFFF"/>
              </a:solidFill>
              <a:cs typeface="Arial" charset="0"/>
            </a:endParaRPr>
          </a:p>
        </p:txBody>
      </p:sp>
      <p:sp>
        <p:nvSpPr>
          <p:cNvPr id="26" name="TextBox 27"/>
          <p:cNvSpPr txBox="1">
            <a:spLocks noChangeArrowheads="1"/>
          </p:cNvSpPr>
          <p:nvPr/>
        </p:nvSpPr>
        <p:spPr bwMode="auto">
          <a:xfrm>
            <a:off x="2987675" y="4887913"/>
            <a:ext cx="23082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2000" b="1" dirty="0">
                <a:solidFill>
                  <a:srgbClr val="FFFFFF"/>
                </a:solidFill>
                <a:cs typeface="Arial" charset="0"/>
              </a:rPr>
              <a:t>محمية</a:t>
            </a:r>
            <a:endParaRPr lang="en-US" sz="2000" b="1" dirty="0">
              <a:solidFill>
                <a:srgbClr val="FFFFFF"/>
              </a:solidFill>
              <a:cs typeface="Arial" charset="0"/>
            </a:endParaRPr>
          </a:p>
        </p:txBody>
      </p:sp>
      <p:sp>
        <p:nvSpPr>
          <p:cNvPr id="27" name="TextBox 27"/>
          <p:cNvSpPr txBox="1">
            <a:spLocks noChangeArrowheads="1"/>
          </p:cNvSpPr>
          <p:nvPr/>
        </p:nvSpPr>
        <p:spPr bwMode="auto">
          <a:xfrm>
            <a:off x="179388" y="4887913"/>
            <a:ext cx="2667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000" b="1" dirty="0">
                <a:solidFill>
                  <a:srgbClr val="FFFFFF"/>
                </a:solidFill>
                <a:cs typeface="Arial" charset="0"/>
              </a:rPr>
              <a:t>تسامح روما</a:t>
            </a:r>
            <a:endParaRPr lang="en-US" sz="2000" b="1" dirty="0">
              <a:solidFill>
                <a:srgbClr val="FFFFFF"/>
              </a:solidFill>
              <a:cs typeface="Arial" charset="0"/>
            </a:endParaRPr>
          </a:p>
        </p:txBody>
      </p:sp>
      <p:sp>
        <p:nvSpPr>
          <p:cNvPr id="28" name="TextBox 27"/>
          <p:cNvSpPr txBox="1">
            <a:spLocks noChangeArrowheads="1"/>
          </p:cNvSpPr>
          <p:nvPr/>
        </p:nvSpPr>
        <p:spPr bwMode="auto">
          <a:xfrm>
            <a:off x="5360988" y="4887913"/>
            <a:ext cx="23066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2000" b="1" dirty="0">
                <a:solidFill>
                  <a:srgbClr val="FFFFFF"/>
                </a:solidFill>
                <a:cs typeface="Arial" charset="0"/>
              </a:rPr>
              <a:t>لا قيود</a:t>
            </a:r>
            <a:endParaRPr lang="en-US" sz="2000" b="1" dirty="0">
              <a:solidFill>
                <a:srgbClr val="FFFFFF"/>
              </a:solidFill>
              <a:cs typeface="Arial" charset="0"/>
            </a:endParaRPr>
          </a:p>
        </p:txBody>
      </p:sp>
      <p:sp>
        <p:nvSpPr>
          <p:cNvPr id="29" name="TextBox 27"/>
          <p:cNvSpPr txBox="1">
            <a:spLocks noChangeArrowheads="1"/>
          </p:cNvSpPr>
          <p:nvPr/>
        </p:nvSpPr>
        <p:spPr bwMode="auto">
          <a:xfrm>
            <a:off x="2987675" y="5589588"/>
            <a:ext cx="23082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2000" b="1" dirty="0">
                <a:solidFill>
                  <a:srgbClr val="FFFFFF"/>
                </a:solidFill>
                <a:cs typeface="Arial" charset="0"/>
              </a:rPr>
              <a:t>نادر</a:t>
            </a:r>
            <a:endParaRPr lang="en-US" sz="2000" b="1" dirty="0">
              <a:solidFill>
                <a:srgbClr val="FFFFFF"/>
              </a:solidFill>
              <a:cs typeface="Arial" charset="0"/>
            </a:endParaRPr>
          </a:p>
        </p:txBody>
      </p:sp>
      <p:sp>
        <p:nvSpPr>
          <p:cNvPr id="30" name="TextBox 27"/>
          <p:cNvSpPr txBox="1">
            <a:spLocks noChangeArrowheads="1"/>
          </p:cNvSpPr>
          <p:nvPr/>
        </p:nvSpPr>
        <p:spPr bwMode="auto">
          <a:xfrm>
            <a:off x="179388" y="5589588"/>
            <a:ext cx="28797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000" b="1" dirty="0">
                <a:solidFill>
                  <a:srgbClr val="FFFFFF"/>
                </a:solidFill>
                <a:cs typeface="Arial" charset="0"/>
              </a:rPr>
              <a:t>اضطهاد روما</a:t>
            </a:r>
            <a:endParaRPr lang="en-US" sz="2000" b="1" dirty="0">
              <a:solidFill>
                <a:srgbClr val="FFFFFF"/>
              </a:solidFill>
              <a:cs typeface="Arial" charset="0"/>
            </a:endParaRPr>
          </a:p>
        </p:txBody>
      </p:sp>
      <p:sp>
        <p:nvSpPr>
          <p:cNvPr id="31" name="TextBox 30"/>
          <p:cNvSpPr txBox="1">
            <a:spLocks noChangeArrowheads="1"/>
          </p:cNvSpPr>
          <p:nvPr/>
        </p:nvSpPr>
        <p:spPr bwMode="auto">
          <a:xfrm>
            <a:off x="5360988" y="5589588"/>
            <a:ext cx="23066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2000" b="1" dirty="0">
                <a:solidFill>
                  <a:srgbClr val="FFFFFF"/>
                </a:solidFill>
                <a:cs typeface="Arial" charset="0"/>
              </a:rPr>
              <a:t>منتشر</a:t>
            </a:r>
            <a:endParaRPr lang="en-US" sz="2000" b="1" dirty="0">
              <a:solidFill>
                <a:srgbClr val="FFFFFF"/>
              </a:solidFill>
              <a:cs typeface="Arial" charset="0"/>
            </a:endParaRPr>
          </a:p>
        </p:txBody>
      </p:sp>
      <p:sp>
        <p:nvSpPr>
          <p:cNvPr id="32" name="TextBox 27"/>
          <p:cNvSpPr txBox="1">
            <a:spLocks noChangeArrowheads="1"/>
          </p:cNvSpPr>
          <p:nvPr/>
        </p:nvSpPr>
        <p:spPr bwMode="auto">
          <a:xfrm>
            <a:off x="2987675" y="2781300"/>
            <a:ext cx="23082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2000" b="1" dirty="0">
                <a:solidFill>
                  <a:srgbClr val="FFFFFF"/>
                </a:solidFill>
                <a:cs typeface="Arial" charset="0"/>
              </a:rPr>
              <a:t>متزنة</a:t>
            </a:r>
            <a:endParaRPr lang="en-US" sz="2000" b="1" dirty="0">
              <a:solidFill>
                <a:srgbClr val="FFFFFF"/>
              </a:solidFill>
              <a:cs typeface="Arial" charset="0"/>
            </a:endParaRPr>
          </a:p>
        </p:txBody>
      </p:sp>
      <p:sp>
        <p:nvSpPr>
          <p:cNvPr id="33" name="TextBox 27"/>
          <p:cNvSpPr txBox="1">
            <a:spLocks noChangeArrowheads="1"/>
          </p:cNvSpPr>
          <p:nvPr/>
        </p:nvSpPr>
        <p:spPr bwMode="auto">
          <a:xfrm>
            <a:off x="179388" y="2781300"/>
            <a:ext cx="28797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000" b="1" dirty="0">
                <a:solidFill>
                  <a:srgbClr val="FFFFFF"/>
                </a:solidFill>
                <a:cs typeface="Arial" charset="0"/>
              </a:rPr>
              <a:t>صحة نيرون العقلية</a:t>
            </a:r>
            <a:endParaRPr lang="en-US" sz="2000" b="1" dirty="0">
              <a:solidFill>
                <a:srgbClr val="FFFFFF"/>
              </a:solidFill>
              <a:cs typeface="Arial" charset="0"/>
            </a:endParaRPr>
          </a:p>
        </p:txBody>
      </p:sp>
      <p:sp>
        <p:nvSpPr>
          <p:cNvPr id="35" name="TextBox 34"/>
          <p:cNvSpPr txBox="1">
            <a:spLocks noChangeArrowheads="1"/>
          </p:cNvSpPr>
          <p:nvPr/>
        </p:nvSpPr>
        <p:spPr bwMode="auto">
          <a:xfrm>
            <a:off x="5360988" y="2781300"/>
            <a:ext cx="23066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2000" b="1" dirty="0">
                <a:solidFill>
                  <a:srgbClr val="FFFFFF"/>
                </a:solidFill>
                <a:cs typeface="Arial" charset="0"/>
              </a:rPr>
              <a:t>مجنون</a:t>
            </a:r>
            <a:endParaRPr lang="en-US" sz="2000" b="1" dirty="0">
              <a:solidFill>
                <a:srgbClr val="FFFFFF"/>
              </a:solidFill>
              <a:cs typeface="Arial" charset="0"/>
            </a:endParaRPr>
          </a:p>
        </p:txBody>
      </p:sp>
      <p:sp>
        <p:nvSpPr>
          <p:cNvPr id="36" name="TextBox 27"/>
          <p:cNvSpPr txBox="1">
            <a:spLocks noChangeArrowheads="1"/>
          </p:cNvSpPr>
          <p:nvPr/>
        </p:nvSpPr>
        <p:spPr bwMode="auto">
          <a:xfrm>
            <a:off x="2987675" y="6269038"/>
            <a:ext cx="23082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2000" b="1" dirty="0">
                <a:solidFill>
                  <a:srgbClr val="FFFFFF"/>
                </a:solidFill>
                <a:cs typeface="Arial" charset="0"/>
              </a:rPr>
              <a:t>أطلق سراحه</a:t>
            </a:r>
            <a:endParaRPr lang="en-US" sz="2000" b="1" dirty="0">
              <a:solidFill>
                <a:srgbClr val="FFFFFF"/>
              </a:solidFill>
              <a:cs typeface="Arial" charset="0"/>
            </a:endParaRPr>
          </a:p>
        </p:txBody>
      </p:sp>
      <p:sp>
        <p:nvSpPr>
          <p:cNvPr id="37" name="TextBox 27"/>
          <p:cNvSpPr txBox="1">
            <a:spLocks noChangeArrowheads="1"/>
          </p:cNvSpPr>
          <p:nvPr/>
        </p:nvSpPr>
        <p:spPr bwMode="auto">
          <a:xfrm>
            <a:off x="179388" y="6269038"/>
            <a:ext cx="28797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000" b="1" dirty="0">
                <a:solidFill>
                  <a:srgbClr val="FFFFFF"/>
                </a:solidFill>
                <a:cs typeface="Arial" charset="0"/>
              </a:rPr>
              <a:t>النتيجة بالنسبة لشاول</a:t>
            </a:r>
            <a:endParaRPr lang="en-US" sz="2000" b="1" dirty="0">
              <a:solidFill>
                <a:srgbClr val="FFFFFF"/>
              </a:solidFill>
              <a:cs typeface="Arial" charset="0"/>
            </a:endParaRPr>
          </a:p>
        </p:txBody>
      </p:sp>
      <p:sp>
        <p:nvSpPr>
          <p:cNvPr id="38" name="TextBox 37"/>
          <p:cNvSpPr txBox="1">
            <a:spLocks noChangeArrowheads="1"/>
          </p:cNvSpPr>
          <p:nvPr/>
        </p:nvSpPr>
        <p:spPr bwMode="auto">
          <a:xfrm>
            <a:off x="5360988" y="6269038"/>
            <a:ext cx="23066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2000" b="1" dirty="0">
                <a:solidFill>
                  <a:srgbClr val="FFFFFF"/>
                </a:solidFill>
                <a:cs typeface="Arial" charset="0"/>
              </a:rPr>
              <a:t>قطع رأسه</a:t>
            </a:r>
            <a:endParaRPr lang="en-US" sz="2000" b="1" dirty="0">
              <a:solidFill>
                <a:srgbClr val="FFFF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5" grpId="0"/>
      <p:bldP spid="36" grpId="0"/>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50"/>
            <a:ext cx="8999538" cy="1093788"/>
          </a:xfrm>
        </p:spPr>
        <p:txBody>
          <a:bodyPr/>
          <a:lstStyle/>
          <a:p>
            <a:pPr>
              <a:defRPr/>
            </a:pPr>
            <a:r>
              <a:rPr lang="ar-JO" sz="2800" b="1" dirty="0">
                <a:solidFill>
                  <a:schemeClr val="bg1"/>
                </a:solidFill>
                <a:effectLst>
                  <a:glow rad="317500">
                    <a:schemeClr val="tx1"/>
                  </a:glow>
                </a:effectLst>
                <a:latin typeface="Arial"/>
                <a:cs typeface="Arial"/>
              </a:rPr>
              <a:t>السجن الثاني في روما (67-68 م)</a:t>
            </a:r>
            <a:endParaRPr lang="en-US" sz="2800" b="1" dirty="0">
              <a:solidFill>
                <a:schemeClr val="bg1"/>
              </a:solidFill>
              <a:effectLst>
                <a:glow rad="317500">
                  <a:schemeClr val="tx1"/>
                </a:glow>
              </a:effectLst>
              <a:latin typeface="Arial"/>
              <a:cs typeface="Arial"/>
            </a:endParaRPr>
          </a:p>
        </p:txBody>
      </p:sp>
      <p:sp>
        <p:nvSpPr>
          <p:cNvPr id="6" name="Title 1"/>
          <p:cNvSpPr txBox="1">
            <a:spLocks/>
          </p:cNvSpPr>
          <p:nvPr/>
        </p:nvSpPr>
        <p:spPr bwMode="auto">
          <a:xfrm rot="619564">
            <a:off x="244475" y="3468688"/>
            <a:ext cx="9018588" cy="3100387"/>
          </a:xfrm>
          <a:prstGeom prst="rect">
            <a:avLst/>
          </a:prstGeom>
          <a:solidFill>
            <a:srgbClr val="8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200" b="1" dirty="0">
                <a:solidFill>
                  <a:srgbClr val="FFFFFF"/>
                </a:solidFill>
                <a:effectLst>
                  <a:glow rad="317500">
                    <a:srgbClr val="000000"/>
                  </a:glow>
                </a:effectLst>
                <a:latin typeface="Arial"/>
                <a:cs typeface="Arial"/>
              </a:rPr>
              <a:t>و جميع الذين يريدون أن يعيشوا بالتقوى في المسيح يسوع يضطهدون و لكن الناس الأشرار المزورين سيتقدمون إلى أردأ مضِلين و مضَلين</a:t>
            </a:r>
          </a:p>
          <a:p>
            <a:pPr>
              <a:defRPr/>
            </a:pPr>
            <a:r>
              <a:rPr lang="ar-JO" sz="3200" b="1" dirty="0">
                <a:solidFill>
                  <a:srgbClr val="FFFFFF"/>
                </a:solidFill>
                <a:effectLst>
                  <a:glow rad="317500">
                    <a:srgbClr val="000000"/>
                  </a:glow>
                </a:effectLst>
                <a:latin typeface="Arial"/>
                <a:cs typeface="Arial"/>
              </a:rPr>
              <a:t>(2 تي 3: 12-13)</a:t>
            </a:r>
            <a:endParaRPr lang="en-US" sz="3200" b="1" dirty="0">
              <a:solidFill>
                <a:srgbClr val="FFFFFF"/>
              </a:solidFill>
              <a:effectLst>
                <a:glow rad="317500">
                  <a:srgbClr val="000000"/>
                </a:glow>
              </a:effectLst>
              <a:latin typeface="Arial"/>
              <a:cs typeface="Arial"/>
            </a:endParaRPr>
          </a:p>
        </p:txBody>
      </p:sp>
      <p:sp>
        <p:nvSpPr>
          <p:cNvPr id="4" name="Title 1"/>
          <p:cNvSpPr txBox="1">
            <a:spLocks/>
          </p:cNvSpPr>
          <p:nvPr/>
        </p:nvSpPr>
        <p:spPr bwMode="auto">
          <a:xfrm rot="21214477">
            <a:off x="2219325" y="1001713"/>
            <a:ext cx="6911975" cy="2087562"/>
          </a:xfrm>
          <a:prstGeom prst="rect">
            <a:avLst/>
          </a:prstGeom>
          <a:solidFill>
            <a:srgbClr val="660066"/>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200" b="1" dirty="0">
                <a:solidFill>
                  <a:srgbClr val="FFFFFF"/>
                </a:solidFill>
                <a:effectLst>
                  <a:glow rad="317500">
                    <a:srgbClr val="000000"/>
                  </a:glow>
                </a:effectLst>
                <a:latin typeface="Arial"/>
                <a:cs typeface="Arial"/>
              </a:rPr>
              <a:t>أنت تعلم هذا أن جميع الذين في أسيا ارتدوا عني الذين منهم فيجلس و هرموجانس</a:t>
            </a:r>
          </a:p>
          <a:p>
            <a:pPr>
              <a:defRPr/>
            </a:pPr>
            <a:r>
              <a:rPr lang="ar-JO" sz="3200" b="1" dirty="0">
                <a:solidFill>
                  <a:srgbClr val="FFFFFF"/>
                </a:solidFill>
                <a:effectLst>
                  <a:glow rad="317500">
                    <a:srgbClr val="000000"/>
                  </a:glow>
                </a:effectLst>
                <a:latin typeface="Arial"/>
                <a:cs typeface="Arial"/>
              </a:rPr>
              <a:t>(2 تي 1: 15)</a:t>
            </a:r>
            <a:endParaRPr lang="en-US" sz="3200" b="1" dirty="0">
              <a:solidFill>
                <a:srgbClr val="FFFFFF"/>
              </a:solidFill>
              <a:effectLst>
                <a:glow rad="317500">
                  <a:srgbClr val="000000"/>
                </a:glo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715008" y="2781300"/>
            <a:ext cx="3428992" cy="576263"/>
          </a:xfrm>
          <a:prstGeom prst="rect">
            <a:avLst/>
          </a:prstGeom>
          <a:solidFill>
            <a:srgbClr val="008000"/>
          </a:solidFill>
          <a:ln w="9525">
            <a:solidFill>
              <a:schemeClr val="tx1"/>
            </a:solidFill>
            <a:round/>
            <a:headEnd/>
            <a:tailEnd/>
          </a:ln>
        </p:spPr>
        <p:txBody>
          <a:bodyPr/>
          <a:lstStyle/>
          <a:p>
            <a:endParaRPr lang="en-US">
              <a:solidFill>
                <a:srgbClr val="000000"/>
              </a:solidFill>
            </a:endParaRPr>
          </a:p>
        </p:txBody>
      </p:sp>
      <p:sp>
        <p:nvSpPr>
          <p:cNvPr id="5" name="Title 1"/>
          <p:cNvSpPr txBox="1">
            <a:spLocks/>
          </p:cNvSpPr>
          <p:nvPr/>
        </p:nvSpPr>
        <p:spPr bwMode="auto">
          <a:xfrm>
            <a:off x="15875" y="836712"/>
            <a:ext cx="9128125" cy="5942013"/>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SA" sz="4000" b="1" baseline="30000" dirty="0">
                <a:solidFill>
                  <a:schemeClr val="bg1"/>
                </a:solidFill>
              </a:rPr>
              <a:t>9</a:t>
            </a:r>
            <a:r>
              <a:rPr lang="ar-JO" sz="4000" b="1" baseline="30000" dirty="0">
                <a:solidFill>
                  <a:schemeClr val="bg1"/>
                </a:solidFill>
              </a:rPr>
              <a:t>يا </a:t>
            </a:r>
            <a:r>
              <a:rPr lang="ar-JO" sz="4000" b="1" dirty="0">
                <a:solidFill>
                  <a:srgbClr val="FFFF00"/>
                </a:solidFill>
              </a:rPr>
              <a:t>تيموثاوس</a:t>
            </a:r>
            <a:r>
              <a:rPr lang="ar-JO" sz="4000" b="1" baseline="30000" dirty="0">
                <a:solidFill>
                  <a:schemeClr val="bg1"/>
                </a:solidFill>
              </a:rPr>
              <a:t> </a:t>
            </a:r>
            <a:r>
              <a:rPr lang="ar-SA" sz="4000" b="1" dirty="0">
                <a:solidFill>
                  <a:schemeClr val="bg1"/>
                </a:solidFill>
              </a:rPr>
              <a:t>بَادِرْ أَنْ تَجِيءَ إِلَيَّ سَرِيعًا، </a:t>
            </a:r>
            <a:r>
              <a:rPr lang="ar-SA" sz="4000" b="1" baseline="30000" dirty="0">
                <a:solidFill>
                  <a:schemeClr val="bg1"/>
                </a:solidFill>
              </a:rPr>
              <a:t>10</a:t>
            </a:r>
            <a:r>
              <a:rPr lang="ar-SA" sz="4000" b="1" dirty="0">
                <a:solidFill>
                  <a:schemeClr val="bg1"/>
                </a:solidFill>
              </a:rPr>
              <a:t>لأَنَّ </a:t>
            </a:r>
            <a:r>
              <a:rPr lang="ar-SA" sz="4000" b="1" dirty="0">
                <a:solidFill>
                  <a:srgbClr val="FFFF00"/>
                </a:solidFill>
              </a:rPr>
              <a:t>دِيمَاسَ</a:t>
            </a:r>
            <a:r>
              <a:rPr lang="ar-SA" sz="4000" b="1" dirty="0">
                <a:solidFill>
                  <a:schemeClr val="bg1"/>
                </a:solidFill>
              </a:rPr>
              <a:t> قَدْ تَرَكَنِي إِذْ أَحَبَّ الْعَالَمَ الْحَاضِرَ وَذَهَبَ إِلَى تَسَالُونِيكِي، وَ</a:t>
            </a:r>
            <a:r>
              <a:rPr lang="ar-SA" sz="4000" b="1" dirty="0">
                <a:solidFill>
                  <a:srgbClr val="FFFF00"/>
                </a:solidFill>
              </a:rPr>
              <a:t>كِرِيسْكِيسَ</a:t>
            </a:r>
            <a:r>
              <a:rPr lang="ar-SA" sz="4000" b="1" dirty="0">
                <a:solidFill>
                  <a:schemeClr val="bg1"/>
                </a:solidFill>
              </a:rPr>
              <a:t> إِلَى غَلاَطِيَّةَ، وَ</a:t>
            </a:r>
            <a:r>
              <a:rPr lang="ar-SA" sz="4000" b="1" dirty="0">
                <a:solidFill>
                  <a:srgbClr val="FFFF00"/>
                </a:solidFill>
              </a:rPr>
              <a:t>تِيطُسَ</a:t>
            </a:r>
            <a:r>
              <a:rPr lang="ar-SA" sz="4000" b="1" dirty="0">
                <a:solidFill>
                  <a:schemeClr val="bg1"/>
                </a:solidFill>
              </a:rPr>
              <a:t> إِلَى دَلْمَاطِيَّةَ.</a:t>
            </a:r>
            <a:endParaRPr lang="ar-JO" sz="4000" b="1" dirty="0">
              <a:solidFill>
                <a:schemeClr val="bg1"/>
              </a:solidFill>
            </a:endParaRPr>
          </a:p>
          <a:p>
            <a:pPr>
              <a:defRPr/>
            </a:pPr>
            <a:r>
              <a:rPr lang="ar-SA" sz="4000" b="1" dirty="0">
                <a:solidFill>
                  <a:schemeClr val="bg1"/>
                </a:solidFill>
              </a:rPr>
              <a:t> </a:t>
            </a:r>
            <a:r>
              <a:rPr lang="ar-SA" sz="4000" b="1" baseline="30000" dirty="0">
                <a:solidFill>
                  <a:schemeClr val="bg1"/>
                </a:solidFill>
              </a:rPr>
              <a:t>11</a:t>
            </a:r>
            <a:r>
              <a:rPr lang="ar-SA" sz="4000" b="1" dirty="0">
                <a:solidFill>
                  <a:schemeClr val="bg1"/>
                </a:solidFill>
              </a:rPr>
              <a:t>لُوقَا وَحْدَهُ</a:t>
            </a:r>
            <a:r>
              <a:rPr lang="ar-JO" sz="4000" b="1" dirty="0">
                <a:solidFill>
                  <a:schemeClr val="bg1"/>
                </a:solidFill>
              </a:rPr>
              <a:t> معي </a:t>
            </a:r>
            <a:r>
              <a:rPr lang="ar-SA" sz="4000" b="1" dirty="0">
                <a:solidFill>
                  <a:schemeClr val="bg1"/>
                </a:solidFill>
              </a:rPr>
              <a:t>خُذْ </a:t>
            </a:r>
            <a:r>
              <a:rPr lang="ar-SA" sz="4000" b="1" dirty="0">
                <a:solidFill>
                  <a:srgbClr val="FFFF00"/>
                </a:solidFill>
              </a:rPr>
              <a:t>مَرْقُسَ</a:t>
            </a:r>
            <a:r>
              <a:rPr lang="ar-SA" sz="4000" b="1" dirty="0">
                <a:solidFill>
                  <a:schemeClr val="bg1"/>
                </a:solidFill>
              </a:rPr>
              <a:t> وَأَحْضِرْهُ مَعَكَ لأَنَّهُ نَافِعٌ لِي لِلْخِدْمَةِ. </a:t>
            </a:r>
            <a:r>
              <a:rPr lang="ar-SA" sz="4000" b="1" baseline="30000" dirty="0">
                <a:solidFill>
                  <a:schemeClr val="bg1"/>
                </a:solidFill>
              </a:rPr>
              <a:t>12</a:t>
            </a:r>
            <a:r>
              <a:rPr lang="ar-SA" sz="4000" b="1" dirty="0">
                <a:solidFill>
                  <a:schemeClr val="bg1"/>
                </a:solidFill>
              </a:rPr>
              <a:t>أَمَّا </a:t>
            </a:r>
            <a:r>
              <a:rPr lang="ar-SA" sz="4000" b="1" dirty="0">
                <a:solidFill>
                  <a:srgbClr val="FFFF00"/>
                </a:solidFill>
              </a:rPr>
              <a:t>تِيخِيكُسُ</a:t>
            </a:r>
            <a:r>
              <a:rPr lang="ar-SA" sz="4000" b="1" dirty="0">
                <a:solidFill>
                  <a:schemeClr val="bg1"/>
                </a:solidFill>
              </a:rPr>
              <a:t> فَقَدْ أَرْسَلْتُهُ إِلَى أَفَسُسَ. </a:t>
            </a:r>
            <a:r>
              <a:rPr lang="ar-SA" sz="4000" b="1" baseline="30000" dirty="0">
                <a:solidFill>
                  <a:schemeClr val="bg1"/>
                </a:solidFill>
              </a:rPr>
              <a:t>13</a:t>
            </a:r>
            <a:r>
              <a:rPr lang="ar-SA" sz="4000" b="1" dirty="0">
                <a:solidFill>
                  <a:schemeClr val="bg1"/>
                </a:solidFill>
              </a:rPr>
              <a:t>اَلرِّدَاءَ الَّذِي تَرَكْتُهُ فِي تَرُواسَ عِنْدَ </a:t>
            </a:r>
            <a:r>
              <a:rPr lang="ar-SA" sz="4000" b="1" dirty="0">
                <a:solidFill>
                  <a:srgbClr val="FFFF00"/>
                </a:solidFill>
              </a:rPr>
              <a:t>كَارْبُسَ</a:t>
            </a:r>
            <a:r>
              <a:rPr lang="ar-SA" sz="4000" b="1" dirty="0">
                <a:solidFill>
                  <a:schemeClr val="bg1"/>
                </a:solidFill>
              </a:rPr>
              <a:t>، أَحْضِرْهُ مَتَى جِئْتَ، وَالْكُتُبَ أَيْضًا وَلاَ سِيَّمَا الرُّقُوقَ. </a:t>
            </a:r>
            <a:r>
              <a:rPr lang="ar-SA" sz="4000" b="1" baseline="30000" dirty="0">
                <a:solidFill>
                  <a:schemeClr val="bg1"/>
                </a:solidFill>
              </a:rPr>
              <a:t>14</a:t>
            </a:r>
            <a:r>
              <a:rPr lang="ar-SA" sz="4000" b="1" dirty="0">
                <a:solidFill>
                  <a:srgbClr val="FFFF00"/>
                </a:solidFill>
              </a:rPr>
              <a:t>إِسْكَنْدَرُ</a:t>
            </a:r>
            <a:r>
              <a:rPr lang="ar-SA" sz="4000" b="1" dirty="0">
                <a:solidFill>
                  <a:schemeClr val="bg1"/>
                </a:solidFill>
              </a:rPr>
              <a:t> النَّحَّاسُ أَظْهَرَ لِي شُرُورًا كَثِيرَةً. لِيُجَازِهِ الرَّبُّ حَسَبَ أَعْمَالِهِ. </a:t>
            </a:r>
            <a:r>
              <a:rPr lang="ar-SA" sz="4000" b="1" baseline="30000" dirty="0">
                <a:solidFill>
                  <a:schemeClr val="bg1"/>
                </a:solidFill>
              </a:rPr>
              <a:t>15</a:t>
            </a:r>
            <a:r>
              <a:rPr lang="ar-SA" sz="4000" b="1" dirty="0">
                <a:solidFill>
                  <a:schemeClr val="bg1"/>
                </a:solidFill>
              </a:rPr>
              <a:t>فَاحْتَفِظْ مِنْهُ أَنْتَ أَيْضًا، لأَنَّهُ قَاوَمَ أَقْوَالَنَا جِدًّا.</a:t>
            </a:r>
            <a:endParaRPr lang="en-US" sz="4000" b="1" dirty="0">
              <a:solidFill>
                <a:schemeClr val="bg1"/>
              </a:solidFill>
            </a:endParaRPr>
          </a:p>
          <a:p>
            <a:pPr>
              <a:defRPr/>
            </a:pPr>
            <a:r>
              <a:rPr lang="ar-JO" sz="4000" b="1" dirty="0">
                <a:solidFill>
                  <a:schemeClr val="bg1"/>
                </a:solidFill>
              </a:rPr>
              <a:t>(2 تي 4: 9-15)</a:t>
            </a:r>
            <a:r>
              <a:rPr lang="ar-SA" sz="4000" b="1" dirty="0">
                <a:solidFill>
                  <a:schemeClr val="bg1"/>
                </a:solidFill>
              </a:rPr>
              <a:t> </a:t>
            </a:r>
            <a:endParaRPr lang="en-US" sz="4000" b="1" dirty="0">
              <a:solidFill>
                <a:schemeClr val="bg1"/>
              </a:solidFill>
              <a:effectLst>
                <a:outerShdw blurRad="44450" dist="76200" dir="2700000" algn="tl" rotWithShape="0">
                  <a:srgbClr val="000000"/>
                </a:outerShdw>
              </a:effectLst>
              <a:latin typeface="Arial"/>
              <a:cs typeface="Arial"/>
            </a:endParaRPr>
          </a:p>
        </p:txBody>
      </p:sp>
      <p:sp>
        <p:nvSpPr>
          <p:cNvPr id="2" name="Title 1"/>
          <p:cNvSpPr>
            <a:spLocks noGrp="1"/>
          </p:cNvSpPr>
          <p:nvPr>
            <p:ph type="title"/>
          </p:nvPr>
        </p:nvSpPr>
        <p:spPr>
          <a:xfrm>
            <a:off x="0" y="31750"/>
            <a:ext cx="9144000" cy="732954"/>
          </a:xfrm>
          <a:solidFill>
            <a:srgbClr val="008000"/>
          </a:solidFill>
        </p:spPr>
        <p:txBody>
          <a:bodyPr/>
          <a:lstStyle/>
          <a:p>
            <a:pPr>
              <a:defRPr/>
            </a:pPr>
            <a:r>
              <a:rPr lang="ar-JO" sz="2400" b="1" dirty="0">
                <a:solidFill>
                  <a:schemeClr val="bg1"/>
                </a:solidFill>
                <a:effectLst>
                  <a:glow rad="317500">
                    <a:schemeClr val="tx1"/>
                  </a:glow>
                </a:effectLst>
                <a:latin typeface="Arial"/>
                <a:cs typeface="Arial"/>
              </a:rPr>
              <a:t>أصدقاء بولس خلال السجن الثاني في روما (67-68 م)</a:t>
            </a:r>
            <a:endParaRPr lang="en-US" sz="2400" b="1" dirty="0">
              <a:solidFill>
                <a:schemeClr val="bg1"/>
              </a:solidFill>
              <a:effectLst>
                <a:glow rad="317500">
                  <a:schemeClr val="tx1"/>
                </a:glow>
              </a:effectLst>
              <a:latin typeface="Arial"/>
              <a:cs typeface="Arial"/>
            </a:endParaRPr>
          </a:p>
        </p:txBody>
      </p:sp>
      <p:sp>
        <p:nvSpPr>
          <p:cNvPr id="3" name="Multiply 2"/>
          <p:cNvSpPr/>
          <p:nvPr/>
        </p:nvSpPr>
        <p:spPr bwMode="auto">
          <a:xfrm>
            <a:off x="2857488" y="2000240"/>
            <a:ext cx="1214446" cy="714380"/>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6" name="Multiply 5"/>
          <p:cNvSpPr/>
          <p:nvPr/>
        </p:nvSpPr>
        <p:spPr bwMode="auto">
          <a:xfrm>
            <a:off x="4000496" y="2643182"/>
            <a:ext cx="1214445" cy="64294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7" name="Multiply 6"/>
          <p:cNvSpPr/>
          <p:nvPr/>
        </p:nvSpPr>
        <p:spPr bwMode="auto">
          <a:xfrm>
            <a:off x="6500826" y="2000241"/>
            <a:ext cx="1714512" cy="857256"/>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8" name="Multiply 7"/>
          <p:cNvSpPr/>
          <p:nvPr/>
        </p:nvSpPr>
        <p:spPr bwMode="auto">
          <a:xfrm>
            <a:off x="7358082" y="785794"/>
            <a:ext cx="1143008" cy="785818"/>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9" name="Multiply 8"/>
          <p:cNvSpPr/>
          <p:nvPr/>
        </p:nvSpPr>
        <p:spPr bwMode="auto">
          <a:xfrm>
            <a:off x="4357686" y="3286125"/>
            <a:ext cx="1357322" cy="785818"/>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10" name="Multiply 9"/>
          <p:cNvSpPr/>
          <p:nvPr/>
        </p:nvSpPr>
        <p:spPr bwMode="auto">
          <a:xfrm>
            <a:off x="285720" y="4292600"/>
            <a:ext cx="1643074"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11" name="Multiply 10"/>
          <p:cNvSpPr/>
          <p:nvPr/>
        </p:nvSpPr>
        <p:spPr bwMode="auto">
          <a:xfrm>
            <a:off x="1785919" y="3857629"/>
            <a:ext cx="1357322" cy="714379"/>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12" name="Multiply 11"/>
          <p:cNvSpPr/>
          <p:nvPr/>
        </p:nvSpPr>
        <p:spPr bwMode="auto">
          <a:xfrm>
            <a:off x="311995" y="674671"/>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nodeType="click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wipe(down)">
                                      <p:cBhvr>
                                        <p:cTn id="79" dur="580">
                                          <p:stCondLst>
                                            <p:cond delay="0"/>
                                          </p:stCondLst>
                                        </p:cTn>
                                        <p:tgtEl>
                                          <p:spTgt spid="6"/>
                                        </p:tgtEl>
                                      </p:cBhvr>
                                    </p:animEffect>
                                    <p:anim calcmode="lin" valueType="num">
                                      <p:cBhvr>
                                        <p:cTn id="8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85" dur="26">
                                          <p:stCondLst>
                                            <p:cond delay="650"/>
                                          </p:stCondLst>
                                        </p:cTn>
                                        <p:tgtEl>
                                          <p:spTgt spid="6"/>
                                        </p:tgtEl>
                                      </p:cBhvr>
                                      <p:to x="100000" y="60000"/>
                                    </p:animScale>
                                    <p:animScale>
                                      <p:cBhvr>
                                        <p:cTn id="86" dur="166" decel="50000">
                                          <p:stCondLst>
                                            <p:cond delay="676"/>
                                          </p:stCondLst>
                                        </p:cTn>
                                        <p:tgtEl>
                                          <p:spTgt spid="6"/>
                                        </p:tgtEl>
                                      </p:cBhvr>
                                      <p:to x="100000" y="100000"/>
                                    </p:animScale>
                                    <p:animScale>
                                      <p:cBhvr>
                                        <p:cTn id="87" dur="26">
                                          <p:stCondLst>
                                            <p:cond delay="1312"/>
                                          </p:stCondLst>
                                        </p:cTn>
                                        <p:tgtEl>
                                          <p:spTgt spid="6"/>
                                        </p:tgtEl>
                                      </p:cBhvr>
                                      <p:to x="100000" y="80000"/>
                                    </p:animScale>
                                    <p:animScale>
                                      <p:cBhvr>
                                        <p:cTn id="88" dur="166" decel="50000">
                                          <p:stCondLst>
                                            <p:cond delay="1338"/>
                                          </p:stCondLst>
                                        </p:cTn>
                                        <p:tgtEl>
                                          <p:spTgt spid="6"/>
                                        </p:tgtEl>
                                      </p:cBhvr>
                                      <p:to x="100000" y="100000"/>
                                    </p:animScale>
                                    <p:animScale>
                                      <p:cBhvr>
                                        <p:cTn id="89" dur="26">
                                          <p:stCondLst>
                                            <p:cond delay="1642"/>
                                          </p:stCondLst>
                                        </p:cTn>
                                        <p:tgtEl>
                                          <p:spTgt spid="6"/>
                                        </p:tgtEl>
                                      </p:cBhvr>
                                      <p:to x="100000" y="90000"/>
                                    </p:animScale>
                                    <p:animScale>
                                      <p:cBhvr>
                                        <p:cTn id="90" dur="166" decel="50000">
                                          <p:stCondLst>
                                            <p:cond delay="1668"/>
                                          </p:stCondLst>
                                        </p:cTn>
                                        <p:tgtEl>
                                          <p:spTgt spid="6"/>
                                        </p:tgtEl>
                                      </p:cBhvr>
                                      <p:to x="100000" y="100000"/>
                                    </p:animScale>
                                    <p:animScale>
                                      <p:cBhvr>
                                        <p:cTn id="91" dur="26">
                                          <p:stCondLst>
                                            <p:cond delay="1808"/>
                                          </p:stCondLst>
                                        </p:cTn>
                                        <p:tgtEl>
                                          <p:spTgt spid="6"/>
                                        </p:tgtEl>
                                      </p:cBhvr>
                                      <p:to x="100000" y="95000"/>
                                    </p:animScale>
                                    <p:animScale>
                                      <p:cBhvr>
                                        <p:cTn id="92" dur="166" decel="50000">
                                          <p:stCondLst>
                                            <p:cond delay="1834"/>
                                          </p:stCondLst>
                                        </p:cTn>
                                        <p:tgtEl>
                                          <p:spTgt spid="6"/>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80">
                                          <p:stCondLst>
                                            <p:cond delay="0"/>
                                          </p:stCondLst>
                                        </p:cTn>
                                        <p:tgtEl>
                                          <p:spTgt spid="9"/>
                                        </p:tgtEl>
                                      </p:cBhvr>
                                    </p:animEffect>
                                    <p:anim calcmode="lin" valueType="num">
                                      <p:cBhvr>
                                        <p:cTn id="9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3" dur="26">
                                          <p:stCondLst>
                                            <p:cond delay="650"/>
                                          </p:stCondLst>
                                        </p:cTn>
                                        <p:tgtEl>
                                          <p:spTgt spid="9"/>
                                        </p:tgtEl>
                                      </p:cBhvr>
                                      <p:to x="100000" y="60000"/>
                                    </p:animScale>
                                    <p:animScale>
                                      <p:cBhvr>
                                        <p:cTn id="104" dur="166" decel="50000">
                                          <p:stCondLst>
                                            <p:cond delay="676"/>
                                          </p:stCondLst>
                                        </p:cTn>
                                        <p:tgtEl>
                                          <p:spTgt spid="9"/>
                                        </p:tgtEl>
                                      </p:cBhvr>
                                      <p:to x="100000" y="100000"/>
                                    </p:animScale>
                                    <p:animScale>
                                      <p:cBhvr>
                                        <p:cTn id="105" dur="26">
                                          <p:stCondLst>
                                            <p:cond delay="1312"/>
                                          </p:stCondLst>
                                        </p:cTn>
                                        <p:tgtEl>
                                          <p:spTgt spid="9"/>
                                        </p:tgtEl>
                                      </p:cBhvr>
                                      <p:to x="100000" y="80000"/>
                                    </p:animScale>
                                    <p:animScale>
                                      <p:cBhvr>
                                        <p:cTn id="106" dur="166" decel="50000">
                                          <p:stCondLst>
                                            <p:cond delay="1338"/>
                                          </p:stCondLst>
                                        </p:cTn>
                                        <p:tgtEl>
                                          <p:spTgt spid="9"/>
                                        </p:tgtEl>
                                      </p:cBhvr>
                                      <p:to x="100000" y="100000"/>
                                    </p:animScale>
                                    <p:animScale>
                                      <p:cBhvr>
                                        <p:cTn id="107" dur="26">
                                          <p:stCondLst>
                                            <p:cond delay="1642"/>
                                          </p:stCondLst>
                                        </p:cTn>
                                        <p:tgtEl>
                                          <p:spTgt spid="9"/>
                                        </p:tgtEl>
                                      </p:cBhvr>
                                      <p:to x="100000" y="90000"/>
                                    </p:animScale>
                                    <p:animScale>
                                      <p:cBhvr>
                                        <p:cTn id="108" dur="166" decel="50000">
                                          <p:stCondLst>
                                            <p:cond delay="1668"/>
                                          </p:stCondLst>
                                        </p:cTn>
                                        <p:tgtEl>
                                          <p:spTgt spid="9"/>
                                        </p:tgtEl>
                                      </p:cBhvr>
                                      <p:to x="100000" y="100000"/>
                                    </p:animScale>
                                    <p:animScale>
                                      <p:cBhvr>
                                        <p:cTn id="109" dur="26">
                                          <p:stCondLst>
                                            <p:cond delay="1808"/>
                                          </p:stCondLst>
                                        </p:cTn>
                                        <p:tgtEl>
                                          <p:spTgt spid="9"/>
                                        </p:tgtEl>
                                      </p:cBhvr>
                                      <p:to x="100000" y="95000"/>
                                    </p:animScale>
                                    <p:animScale>
                                      <p:cBhvr>
                                        <p:cTn id="110" dur="166" decel="50000">
                                          <p:stCondLst>
                                            <p:cond delay="1834"/>
                                          </p:stCondLst>
                                        </p:cTn>
                                        <p:tgtEl>
                                          <p:spTgt spid="9"/>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down)">
                                      <p:cBhvr>
                                        <p:cTn id="115" dur="580">
                                          <p:stCondLst>
                                            <p:cond delay="0"/>
                                          </p:stCondLst>
                                        </p:cTn>
                                        <p:tgtEl>
                                          <p:spTgt spid="11"/>
                                        </p:tgtEl>
                                      </p:cBhvr>
                                    </p:animEffect>
                                    <p:anim calcmode="lin" valueType="num">
                                      <p:cBhvr>
                                        <p:cTn id="1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1" dur="26">
                                          <p:stCondLst>
                                            <p:cond delay="650"/>
                                          </p:stCondLst>
                                        </p:cTn>
                                        <p:tgtEl>
                                          <p:spTgt spid="11"/>
                                        </p:tgtEl>
                                      </p:cBhvr>
                                      <p:to x="100000" y="60000"/>
                                    </p:animScale>
                                    <p:animScale>
                                      <p:cBhvr>
                                        <p:cTn id="122" dur="166" decel="50000">
                                          <p:stCondLst>
                                            <p:cond delay="676"/>
                                          </p:stCondLst>
                                        </p:cTn>
                                        <p:tgtEl>
                                          <p:spTgt spid="11"/>
                                        </p:tgtEl>
                                      </p:cBhvr>
                                      <p:to x="100000" y="100000"/>
                                    </p:animScale>
                                    <p:animScale>
                                      <p:cBhvr>
                                        <p:cTn id="123" dur="26">
                                          <p:stCondLst>
                                            <p:cond delay="1312"/>
                                          </p:stCondLst>
                                        </p:cTn>
                                        <p:tgtEl>
                                          <p:spTgt spid="11"/>
                                        </p:tgtEl>
                                      </p:cBhvr>
                                      <p:to x="100000" y="80000"/>
                                    </p:animScale>
                                    <p:animScale>
                                      <p:cBhvr>
                                        <p:cTn id="124" dur="166" decel="50000">
                                          <p:stCondLst>
                                            <p:cond delay="1338"/>
                                          </p:stCondLst>
                                        </p:cTn>
                                        <p:tgtEl>
                                          <p:spTgt spid="11"/>
                                        </p:tgtEl>
                                      </p:cBhvr>
                                      <p:to x="100000" y="100000"/>
                                    </p:animScale>
                                    <p:animScale>
                                      <p:cBhvr>
                                        <p:cTn id="125" dur="26">
                                          <p:stCondLst>
                                            <p:cond delay="1642"/>
                                          </p:stCondLst>
                                        </p:cTn>
                                        <p:tgtEl>
                                          <p:spTgt spid="11"/>
                                        </p:tgtEl>
                                      </p:cBhvr>
                                      <p:to x="100000" y="90000"/>
                                    </p:animScale>
                                    <p:animScale>
                                      <p:cBhvr>
                                        <p:cTn id="126" dur="166" decel="50000">
                                          <p:stCondLst>
                                            <p:cond delay="1668"/>
                                          </p:stCondLst>
                                        </p:cTn>
                                        <p:tgtEl>
                                          <p:spTgt spid="11"/>
                                        </p:tgtEl>
                                      </p:cBhvr>
                                      <p:to x="100000" y="100000"/>
                                    </p:animScale>
                                    <p:animScale>
                                      <p:cBhvr>
                                        <p:cTn id="127" dur="26">
                                          <p:stCondLst>
                                            <p:cond delay="1808"/>
                                          </p:stCondLst>
                                        </p:cTn>
                                        <p:tgtEl>
                                          <p:spTgt spid="11"/>
                                        </p:tgtEl>
                                      </p:cBhvr>
                                      <p:to x="100000" y="95000"/>
                                    </p:animScale>
                                    <p:animScale>
                                      <p:cBhvr>
                                        <p:cTn id="128" dur="166" decel="50000">
                                          <p:stCondLst>
                                            <p:cond delay="1834"/>
                                          </p:stCondLst>
                                        </p:cTn>
                                        <p:tgtEl>
                                          <p:spTgt spid="11"/>
                                        </p:tgtEl>
                                      </p:cBhvr>
                                      <p:to x="100000" y="100000"/>
                                    </p:animScale>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6" presetClass="entr" presetSubtype="0" fill="hold" nodeType="clickEffect">
                                  <p:stCondLst>
                                    <p:cond delay="0"/>
                                  </p:stCondLst>
                                  <p:childTnLst>
                                    <p:set>
                                      <p:cBhvr>
                                        <p:cTn id="132" dur="1" fill="hold">
                                          <p:stCondLst>
                                            <p:cond delay="0"/>
                                          </p:stCondLst>
                                        </p:cTn>
                                        <p:tgtEl>
                                          <p:spTgt spid="10"/>
                                        </p:tgtEl>
                                        <p:attrNameLst>
                                          <p:attrName>style.visibility</p:attrName>
                                        </p:attrNameLst>
                                      </p:cBhvr>
                                      <p:to>
                                        <p:strVal val="visible"/>
                                      </p:to>
                                    </p:set>
                                    <p:animEffect transition="in" filter="wipe(down)">
                                      <p:cBhvr>
                                        <p:cTn id="133" dur="580">
                                          <p:stCondLst>
                                            <p:cond delay="0"/>
                                          </p:stCondLst>
                                        </p:cTn>
                                        <p:tgtEl>
                                          <p:spTgt spid="10"/>
                                        </p:tgtEl>
                                      </p:cBhvr>
                                    </p:animEffect>
                                    <p:anim calcmode="lin" valueType="num">
                                      <p:cBhvr>
                                        <p:cTn id="1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9" dur="26">
                                          <p:stCondLst>
                                            <p:cond delay="650"/>
                                          </p:stCondLst>
                                        </p:cTn>
                                        <p:tgtEl>
                                          <p:spTgt spid="10"/>
                                        </p:tgtEl>
                                      </p:cBhvr>
                                      <p:to x="100000" y="60000"/>
                                    </p:animScale>
                                    <p:animScale>
                                      <p:cBhvr>
                                        <p:cTn id="140" dur="166" decel="50000">
                                          <p:stCondLst>
                                            <p:cond delay="676"/>
                                          </p:stCondLst>
                                        </p:cTn>
                                        <p:tgtEl>
                                          <p:spTgt spid="10"/>
                                        </p:tgtEl>
                                      </p:cBhvr>
                                      <p:to x="100000" y="100000"/>
                                    </p:animScale>
                                    <p:animScale>
                                      <p:cBhvr>
                                        <p:cTn id="141" dur="26">
                                          <p:stCondLst>
                                            <p:cond delay="1312"/>
                                          </p:stCondLst>
                                        </p:cTn>
                                        <p:tgtEl>
                                          <p:spTgt spid="10"/>
                                        </p:tgtEl>
                                      </p:cBhvr>
                                      <p:to x="100000" y="80000"/>
                                    </p:animScale>
                                    <p:animScale>
                                      <p:cBhvr>
                                        <p:cTn id="142" dur="166" decel="50000">
                                          <p:stCondLst>
                                            <p:cond delay="1338"/>
                                          </p:stCondLst>
                                        </p:cTn>
                                        <p:tgtEl>
                                          <p:spTgt spid="10"/>
                                        </p:tgtEl>
                                      </p:cBhvr>
                                      <p:to x="100000" y="100000"/>
                                    </p:animScale>
                                    <p:animScale>
                                      <p:cBhvr>
                                        <p:cTn id="143" dur="26">
                                          <p:stCondLst>
                                            <p:cond delay="1642"/>
                                          </p:stCondLst>
                                        </p:cTn>
                                        <p:tgtEl>
                                          <p:spTgt spid="10"/>
                                        </p:tgtEl>
                                      </p:cBhvr>
                                      <p:to x="100000" y="90000"/>
                                    </p:animScale>
                                    <p:animScale>
                                      <p:cBhvr>
                                        <p:cTn id="144" dur="166" decel="50000">
                                          <p:stCondLst>
                                            <p:cond delay="1668"/>
                                          </p:stCondLst>
                                        </p:cTn>
                                        <p:tgtEl>
                                          <p:spTgt spid="10"/>
                                        </p:tgtEl>
                                      </p:cBhvr>
                                      <p:to x="100000" y="100000"/>
                                    </p:animScale>
                                    <p:animScale>
                                      <p:cBhvr>
                                        <p:cTn id="145" dur="26">
                                          <p:stCondLst>
                                            <p:cond delay="1808"/>
                                          </p:stCondLst>
                                        </p:cTn>
                                        <p:tgtEl>
                                          <p:spTgt spid="10"/>
                                        </p:tgtEl>
                                      </p:cBhvr>
                                      <p:to x="100000" y="95000"/>
                                    </p:animScale>
                                    <p:animScale>
                                      <p:cBhvr>
                                        <p:cTn id="146" dur="166" decel="50000">
                                          <p:stCondLst>
                                            <p:cond delay="1834"/>
                                          </p:stCondLst>
                                        </p:cTn>
                                        <p:tgtEl>
                                          <p:spTgt spid="10"/>
                                        </p:tgtEl>
                                      </p:cBhvr>
                                      <p:to x="100000" y="100000"/>
                                    </p:animScale>
                                  </p:childTnLst>
                                </p:cTn>
                              </p:par>
                            </p:childTnLst>
                          </p:cTn>
                        </p:par>
                      </p:childTnLst>
                    </p:cTn>
                  </p:par>
                  <p:par>
                    <p:cTn id="147" fill="hold" nodeType="clickPar">
                      <p:stCondLst>
                        <p:cond delay="indefinite"/>
                      </p:stCondLst>
                      <p:childTnLst>
                        <p:par>
                          <p:cTn id="148" fill="hold" nodeType="withGroup">
                            <p:stCondLst>
                              <p:cond delay="0"/>
                            </p:stCondLst>
                            <p:childTnLst>
                              <p:par>
                                <p:cTn id="149" presetID="52" presetClass="entr" presetSubtype="0" fill="hold" grpId="0" nodeType="clickEffect">
                                  <p:stCondLst>
                                    <p:cond delay="0"/>
                                  </p:stCondLst>
                                  <p:childTnLst>
                                    <p:set>
                                      <p:cBhvr>
                                        <p:cTn id="150" dur="1" fill="hold">
                                          <p:stCondLst>
                                            <p:cond delay="0"/>
                                          </p:stCondLst>
                                        </p:cTn>
                                        <p:tgtEl>
                                          <p:spTgt spid="4"/>
                                        </p:tgtEl>
                                        <p:attrNameLst>
                                          <p:attrName>style.visibility</p:attrName>
                                        </p:attrNameLst>
                                      </p:cBhvr>
                                      <p:to>
                                        <p:strVal val="visible"/>
                                      </p:to>
                                    </p:set>
                                    <p:animScale>
                                      <p:cBhvr>
                                        <p:cTn id="15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2" dur="1000" decel="50000" fill="hold">
                                          <p:stCondLst>
                                            <p:cond delay="0"/>
                                          </p:stCondLst>
                                        </p:cTn>
                                        <p:tgtEl>
                                          <p:spTgt spid="4"/>
                                        </p:tgtEl>
                                        <p:attrNameLst>
                                          <p:attrName>ppt_x</p:attrName>
                                          <p:attrName>ppt_y</p:attrName>
                                        </p:attrNameLst>
                                      </p:cBhvr>
                                    </p:animMotion>
                                    <p:animEffect transition="in" filter="fade">
                                      <p:cBhvr>
                                        <p:cTn id="1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1588"/>
            <a:ext cx="48514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4" name="Picture 2"/>
          <p:cNvSpPr>
            <a:spLocks noChangeAspect="1"/>
          </p:cNvSpPr>
          <p:nvPr/>
        </p:nvSpPr>
        <p:spPr bwMode="auto">
          <a:xfrm>
            <a:off x="0" y="12700"/>
            <a:ext cx="4932363" cy="682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2" name="Title 1"/>
          <p:cNvSpPr>
            <a:spLocks noGrp="1"/>
          </p:cNvSpPr>
          <p:nvPr>
            <p:ph type="title"/>
          </p:nvPr>
        </p:nvSpPr>
        <p:spPr>
          <a:xfrm>
            <a:off x="0" y="-1466850"/>
            <a:ext cx="8999538" cy="1092200"/>
          </a:xfrm>
        </p:spPr>
        <p:txBody>
          <a:bodyPr/>
          <a:lstStyle/>
          <a:p>
            <a:pPr>
              <a:defRPr/>
            </a:pPr>
            <a:r>
              <a:rPr lang="en-US" sz="3200" b="1" dirty="0">
                <a:solidFill>
                  <a:schemeClr val="bg1"/>
                </a:solidFill>
                <a:effectLst>
                  <a:glow rad="317500">
                    <a:schemeClr val="tx1"/>
                  </a:glow>
                </a:effectLst>
                <a:latin typeface="Arial"/>
                <a:cs typeface="Arial"/>
              </a:rPr>
              <a:t>Paul</a:t>
            </a:r>
            <a:r>
              <a:rPr lang="fr-FR" sz="3200" b="1" dirty="0">
                <a:solidFill>
                  <a:schemeClr val="bg1"/>
                </a:solidFill>
                <a:effectLst>
                  <a:glow rad="317500">
                    <a:schemeClr val="tx1"/>
                  </a:glow>
                </a:effectLst>
                <a:latin typeface="Arial"/>
                <a:cs typeface="Arial"/>
              </a:rPr>
              <a:t>'</a:t>
            </a:r>
            <a:r>
              <a:rPr lang="en-US" sz="3200" b="1" dirty="0">
                <a:solidFill>
                  <a:schemeClr val="bg1"/>
                </a:solidFill>
                <a:effectLst>
                  <a:glow rad="317500">
                    <a:schemeClr val="tx1"/>
                  </a:glow>
                </a:effectLst>
                <a:latin typeface="Arial"/>
                <a:cs typeface="Arial"/>
              </a:rPr>
              <a:t>s Second Imprisonment (AD 67-68)</a:t>
            </a:r>
          </a:p>
        </p:txBody>
      </p:sp>
      <p:sp>
        <p:nvSpPr>
          <p:cNvPr id="5" name="Title 1"/>
          <p:cNvSpPr txBox="1">
            <a:spLocks/>
          </p:cNvSpPr>
          <p:nvPr/>
        </p:nvSpPr>
        <p:spPr bwMode="auto">
          <a:xfrm>
            <a:off x="4787900" y="0"/>
            <a:ext cx="4356100" cy="6850063"/>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2800" b="1" dirty="0">
                <a:solidFill>
                  <a:srgbClr val="FFFFFF"/>
                </a:solidFill>
                <a:effectLst>
                  <a:glow rad="317500">
                    <a:srgbClr val="000000"/>
                  </a:glow>
                </a:effectLst>
                <a:latin typeface="Arial"/>
                <a:cs typeface="Arial"/>
              </a:rPr>
              <a:t>في احتجاجي الأول لم يحضر أحد معي بل الجميع تركوني لا يحسب عليهم و لكن الرب وقف معي وقواني لكي تتم بي الكرازة و يسمع جميع الأمم فأنقذت من فم الأسد</a:t>
            </a:r>
            <a:br>
              <a:rPr lang="en-US" sz="2800" b="1" dirty="0">
                <a:solidFill>
                  <a:srgbClr val="FFFFFF"/>
                </a:solidFill>
                <a:effectLst>
                  <a:glow rad="317500">
                    <a:srgbClr val="000000"/>
                  </a:glow>
                </a:effectLst>
                <a:latin typeface="Arial"/>
                <a:cs typeface="Arial"/>
              </a:rPr>
            </a:br>
            <a:r>
              <a:rPr lang="en-US" sz="2800" b="1" dirty="0">
                <a:solidFill>
                  <a:srgbClr val="FFFFFF"/>
                </a:solidFill>
                <a:effectLst>
                  <a:glow rad="317500">
                    <a:srgbClr val="000000"/>
                  </a:glow>
                </a:effectLst>
                <a:latin typeface="Arial"/>
                <a:cs typeface="Arial"/>
              </a:rPr>
              <a:t>(</a:t>
            </a:r>
            <a:r>
              <a:rPr lang="ar-JO" sz="2800" b="1" dirty="0">
                <a:solidFill>
                  <a:srgbClr val="FFFFFF"/>
                </a:solidFill>
                <a:effectLst>
                  <a:glow rad="317500">
                    <a:srgbClr val="000000"/>
                  </a:glow>
                </a:effectLst>
                <a:latin typeface="Arial"/>
                <a:cs typeface="Arial"/>
              </a:rPr>
              <a:t>2 تي 4 : 16-17</a:t>
            </a:r>
            <a:r>
              <a:rPr lang="en-US" sz="2800" b="1" dirty="0">
                <a:solidFill>
                  <a:srgbClr val="FFFFFF"/>
                </a:solidFill>
                <a:effectLst>
                  <a:glow rad="317500">
                    <a:srgbClr val="000000"/>
                  </a:glow>
                </a:effectLst>
                <a:latin typeface="Arial"/>
                <a:cs typeface="Arial"/>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Curia Fa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716016" y="31382"/>
            <a:ext cx="4032448" cy="1525409"/>
          </a:xfrm>
        </p:spPr>
        <p:txBody>
          <a:bodyPr/>
          <a:lstStyle/>
          <a:p>
            <a:pPr>
              <a:defRPr/>
            </a:pPr>
            <a:r>
              <a:rPr lang="ar-JO" b="1" dirty="0">
                <a:solidFill>
                  <a:schemeClr val="bg1"/>
                </a:solidFill>
                <a:effectLst>
                  <a:glow rad="317500">
                    <a:schemeClr val="tx1"/>
                  </a:glow>
                </a:effectLst>
                <a:latin typeface="Arial"/>
                <a:cs typeface="Arial"/>
              </a:rPr>
              <a:t>مواقع</a:t>
            </a:r>
            <a:br>
              <a:rPr lang="ar-JO" b="1" dirty="0">
                <a:solidFill>
                  <a:schemeClr val="bg1"/>
                </a:solidFill>
                <a:effectLst>
                  <a:glow rad="317500">
                    <a:schemeClr val="tx1"/>
                  </a:glow>
                </a:effectLst>
                <a:latin typeface="Arial"/>
                <a:cs typeface="Arial"/>
              </a:rPr>
            </a:br>
            <a:r>
              <a:rPr lang="ar-JO" b="1" dirty="0">
                <a:solidFill>
                  <a:schemeClr val="bg1"/>
                </a:solidFill>
                <a:effectLst>
                  <a:glow rad="317500">
                    <a:schemeClr val="tx1"/>
                  </a:glow>
                </a:effectLst>
                <a:latin typeface="Arial"/>
                <a:cs typeface="Arial"/>
              </a:rPr>
              <a:t>قريبة</a:t>
            </a:r>
            <a:endParaRPr lang="en-US" b="1" dirty="0">
              <a:solidFill>
                <a:schemeClr val="bg1"/>
              </a:solidFill>
              <a:effectLst>
                <a:glow rad="317500">
                  <a:schemeClr val="tx1"/>
                </a:glow>
              </a:effectLst>
              <a:latin typeface="Arial"/>
              <a:cs typeface="Arial"/>
            </a:endParaRPr>
          </a:p>
        </p:txBody>
      </p:sp>
      <p:sp>
        <p:nvSpPr>
          <p:cNvPr id="10" name="Left Arrow 9"/>
          <p:cNvSpPr>
            <a:spLocks noChangeArrowheads="1"/>
          </p:cNvSpPr>
          <p:nvPr/>
        </p:nvSpPr>
        <p:spPr bwMode="auto">
          <a:xfrm rot="1108143">
            <a:off x="6356350" y="2401888"/>
            <a:ext cx="2266950" cy="719137"/>
          </a:xfrm>
          <a:prstGeom prst="leftArrow">
            <a:avLst>
              <a:gd name="adj1" fmla="val 50000"/>
              <a:gd name="adj2" fmla="val 50043"/>
            </a:avLst>
          </a:prstGeom>
          <a:solidFill>
            <a:srgbClr val="000000"/>
          </a:solidFill>
          <a:ln w="57150">
            <a:solidFill>
              <a:schemeClr val="bg1"/>
            </a:solidFill>
            <a:round/>
            <a:headEnd/>
            <a:tailEnd/>
          </a:ln>
        </p:spPr>
        <p:txBody>
          <a:bodyPr/>
          <a:lstStyle/>
          <a:p>
            <a:endParaRPr lang="en-US">
              <a:solidFill>
                <a:srgbClr val="000000"/>
              </a:solidFill>
            </a:endParaRPr>
          </a:p>
        </p:txBody>
      </p:sp>
      <p:sp>
        <p:nvSpPr>
          <p:cNvPr id="11" name="Title 1"/>
          <p:cNvSpPr txBox="1">
            <a:spLocks/>
          </p:cNvSpPr>
          <p:nvPr/>
        </p:nvSpPr>
        <p:spPr bwMode="auto">
          <a:xfrm>
            <a:off x="5004048" y="2852936"/>
            <a:ext cx="3888432" cy="1440160"/>
          </a:xfrm>
          <a:prstGeom prst="rect">
            <a:avLst/>
          </a:prstGeom>
          <a:solidFill>
            <a:schemeClr val="tx1"/>
          </a:solidFill>
          <a:ln w="57150" cmpd="sng">
            <a:solidFill>
              <a:srgbClr val="FFFFFF"/>
            </a:solidFill>
            <a:miter lim="800000"/>
            <a:headEnd/>
            <a:tailEnd/>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600" b="1" dirty="0">
                <a:solidFill>
                  <a:srgbClr val="FFFFFF"/>
                </a:solidFill>
                <a:effectLst>
                  <a:glow rad="317500">
                    <a:srgbClr val="000000"/>
                  </a:glow>
                </a:effectLst>
                <a:latin typeface="Arial"/>
                <a:cs typeface="Arial"/>
              </a:rPr>
              <a:t>كوريا</a:t>
            </a:r>
          </a:p>
          <a:p>
            <a:pPr>
              <a:defRPr/>
            </a:pPr>
            <a:r>
              <a:rPr lang="ar-JO" sz="3600" b="1" dirty="0">
                <a:solidFill>
                  <a:srgbClr val="FFFFFF"/>
                </a:solidFill>
                <a:effectLst>
                  <a:glow rad="317500">
                    <a:srgbClr val="000000"/>
                  </a:glow>
                </a:effectLst>
                <a:latin typeface="Arial"/>
                <a:cs typeface="Arial"/>
              </a:rPr>
              <a:t>مجلس الشيوخ</a:t>
            </a:r>
            <a:endParaRPr lang="en-US" sz="3600" b="1" dirty="0">
              <a:solidFill>
                <a:srgbClr val="FFFFFF"/>
              </a:solidFill>
              <a:effectLst>
                <a:glow rad="317500">
                  <a:srgbClr val="000000"/>
                </a:glow>
              </a:effectLst>
              <a:latin typeface="Arial"/>
              <a:cs typeface="Arial"/>
            </a:endParaRPr>
          </a:p>
        </p:txBody>
      </p:sp>
      <p:sp>
        <p:nvSpPr>
          <p:cNvPr id="12" name="Left Arrow 11"/>
          <p:cNvSpPr>
            <a:spLocks noChangeArrowheads="1"/>
          </p:cNvSpPr>
          <p:nvPr/>
        </p:nvSpPr>
        <p:spPr bwMode="auto">
          <a:xfrm rot="-3035069">
            <a:off x="434181" y="1835944"/>
            <a:ext cx="2741613" cy="720725"/>
          </a:xfrm>
          <a:prstGeom prst="leftArrow">
            <a:avLst>
              <a:gd name="adj1" fmla="val 50000"/>
              <a:gd name="adj2" fmla="val 49962"/>
            </a:avLst>
          </a:prstGeom>
          <a:solidFill>
            <a:srgbClr val="800000"/>
          </a:solidFill>
          <a:ln w="57150">
            <a:solidFill>
              <a:schemeClr val="bg1"/>
            </a:solidFill>
            <a:round/>
            <a:headEnd/>
            <a:tailEnd/>
          </a:ln>
        </p:spPr>
        <p:txBody>
          <a:bodyPr/>
          <a:lstStyle/>
          <a:p>
            <a:endParaRPr lang="en-US">
              <a:solidFill>
                <a:srgbClr val="000000"/>
              </a:solidFill>
            </a:endParaRPr>
          </a:p>
        </p:txBody>
      </p:sp>
      <p:sp>
        <p:nvSpPr>
          <p:cNvPr id="13" name="Title 1"/>
          <p:cNvSpPr txBox="1">
            <a:spLocks/>
          </p:cNvSpPr>
          <p:nvPr/>
        </p:nvSpPr>
        <p:spPr bwMode="auto">
          <a:xfrm>
            <a:off x="0" y="0"/>
            <a:ext cx="3888432" cy="1268760"/>
          </a:xfrm>
          <a:prstGeom prst="rect">
            <a:avLst/>
          </a:prstGeom>
          <a:solidFill>
            <a:srgbClr val="800000"/>
          </a:solidFill>
          <a:ln w="57150" cmpd="sng">
            <a:solidFill>
              <a:srgbClr val="FFFFFF"/>
            </a:solidFill>
            <a:miter lim="800000"/>
            <a:headEnd/>
            <a:tailEnd/>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600" b="1" dirty="0">
                <a:solidFill>
                  <a:srgbClr val="FFFFFF"/>
                </a:solidFill>
                <a:effectLst>
                  <a:glow rad="317500">
                    <a:srgbClr val="000000"/>
                  </a:glow>
                </a:effectLst>
                <a:latin typeface="Arial"/>
                <a:cs typeface="Arial"/>
              </a:rPr>
              <a:t>سجن              مامرتين</a:t>
            </a:r>
            <a:endParaRPr lang="en-US" sz="3600" b="1" dirty="0">
              <a:solidFill>
                <a:srgbClr val="FFFFFF"/>
              </a:solidFill>
              <a:effectLst>
                <a:glow rad="317500">
                  <a:srgbClr val="000000"/>
                </a:glo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Forum 4th C A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5445224"/>
            <a:ext cx="9144000" cy="1298575"/>
          </a:xfrm>
          <a:solidFill>
            <a:schemeClr val="tx1"/>
          </a:solidFill>
        </p:spPr>
        <p:txBody>
          <a:bodyPr/>
          <a:lstStyle/>
          <a:p>
            <a:pPr>
              <a:defRPr/>
            </a:pPr>
            <a:r>
              <a:rPr lang="ar-JO" b="1" dirty="0">
                <a:solidFill>
                  <a:schemeClr val="bg1"/>
                </a:solidFill>
              </a:rPr>
              <a:t>منظر للمنتدى من سجن مامرتين </a:t>
            </a:r>
            <a:br>
              <a:rPr lang="ar-JO" b="1" dirty="0">
                <a:solidFill>
                  <a:schemeClr val="bg1"/>
                </a:solidFill>
              </a:rPr>
            </a:br>
            <a:r>
              <a:rPr lang="ar-JO" b="1" dirty="0">
                <a:solidFill>
                  <a:schemeClr val="bg1"/>
                </a:solidFill>
              </a:rPr>
              <a:t>(القرن الرابع الميلادي)</a:t>
            </a:r>
            <a:endParaRPr lang="en-US" b="1" dirty="0">
              <a:solidFill>
                <a:schemeClr val="bg1"/>
              </a:solidFill>
              <a:effectLst>
                <a:glow rad="317500">
                  <a:schemeClr val="tx1"/>
                </a:glow>
              </a:effectLst>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الكثيرين ممن تبعوا يسوع</a:t>
            </a:r>
            <a:endParaRPr lang="en-US" sz="4800" b="1" dirty="0">
              <a:effectLst>
                <a:glow rad="127000">
                  <a:schemeClr val="tx1"/>
                </a:glow>
              </a:effectLst>
              <a:latin typeface="Arial" charset="0"/>
              <a:ea typeface="ＭＳ Ｐゴシック" charset="0"/>
              <a:cs typeface="ＭＳ Ｐゴシック" charset="0"/>
            </a:endParaRPr>
          </a:p>
        </p:txBody>
      </p:sp>
      <p:pic>
        <p:nvPicPr>
          <p:cNvPr id="504834" name="Picture 2">
            <a:extLst>
              <a:ext uri="{FF2B5EF4-FFF2-40B4-BE49-F238E27FC236}">
                <a16:creationId xmlns:a16="http://schemas.microsoft.com/office/drawing/2014/main" id="{13C29B6C-5B58-D04D-9E68-CE05AF6BC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727200"/>
            <a:ext cx="9267741" cy="4006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292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Mamertine Street Named After Pe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5875" y="5445125"/>
            <a:ext cx="9159875" cy="1268413"/>
          </a:xfrm>
        </p:spPr>
        <p:txBody>
          <a:bodyPr/>
          <a:lstStyle/>
          <a:p>
            <a:pPr>
              <a:defRPr/>
            </a:pPr>
            <a:r>
              <a:rPr lang="ar-JO" b="1" dirty="0">
                <a:solidFill>
                  <a:schemeClr val="bg1"/>
                </a:solidFill>
                <a:effectLst>
                  <a:glow rad="317500">
                    <a:schemeClr val="tx1"/>
                  </a:glow>
                </a:effectLst>
                <a:latin typeface="Arial"/>
                <a:cs typeface="Arial"/>
              </a:rPr>
              <a:t>بطرس في شارع السجن</a:t>
            </a:r>
            <a:endParaRPr lang="en-US" b="1" dirty="0">
              <a:solidFill>
                <a:schemeClr val="bg1"/>
              </a:solidFill>
              <a:effectLst>
                <a:glow rad="317500">
                  <a:schemeClr val="tx1"/>
                </a:glow>
              </a:effectLst>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Mamertine Rick &amp; Susan .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1520" y="0"/>
            <a:ext cx="8640960" cy="1268413"/>
          </a:xfrm>
        </p:spPr>
        <p:txBody>
          <a:bodyPr/>
          <a:lstStyle/>
          <a:p>
            <a:pPr>
              <a:defRPr/>
            </a:pPr>
            <a:r>
              <a:rPr lang="ar-JO" sz="4000" b="1" dirty="0">
                <a:solidFill>
                  <a:schemeClr val="bg1"/>
                </a:solidFill>
                <a:effectLst>
                  <a:glow rad="317500">
                    <a:schemeClr val="tx1"/>
                  </a:glow>
                </a:effectLst>
                <a:latin typeface="Arial"/>
                <a:cs typeface="Arial"/>
              </a:rPr>
              <a:t>سوزان و ريك أحرار بسبب</a:t>
            </a:r>
            <a:br>
              <a:rPr lang="ar-JO" sz="4000" b="1" dirty="0">
                <a:solidFill>
                  <a:schemeClr val="bg1"/>
                </a:solidFill>
                <a:effectLst>
                  <a:glow rad="317500">
                    <a:schemeClr val="tx1"/>
                  </a:glow>
                </a:effectLst>
                <a:latin typeface="Arial"/>
                <a:cs typeface="Arial"/>
              </a:rPr>
            </a:br>
            <a:r>
              <a:rPr lang="ar-JO" sz="4000" b="1" dirty="0">
                <a:solidFill>
                  <a:schemeClr val="bg1"/>
                </a:solidFill>
                <a:effectLst>
                  <a:glow rad="317500">
                    <a:schemeClr val="tx1"/>
                  </a:glow>
                </a:effectLst>
                <a:latin typeface="Arial"/>
                <a:cs typeface="Arial"/>
              </a:rPr>
              <a:t>سجن بطرس و بولس</a:t>
            </a:r>
            <a:endParaRPr lang="en-US" sz="4000" b="1" dirty="0">
              <a:solidFill>
                <a:schemeClr val="bg1"/>
              </a:solidFill>
              <a:effectLst>
                <a:glow rad="317500">
                  <a:schemeClr val="tx1"/>
                </a:glow>
              </a:effectLst>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mertine Prison entrance"/>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15875" y="5445125"/>
            <a:ext cx="9159875" cy="1268413"/>
          </a:xfrm>
        </p:spPr>
        <p:txBody>
          <a:bodyPr/>
          <a:lstStyle/>
          <a:p>
            <a:pPr>
              <a:defRPr/>
            </a:pPr>
            <a:r>
              <a:rPr lang="ar-JO" b="1" dirty="0">
                <a:solidFill>
                  <a:schemeClr val="bg1"/>
                </a:solidFill>
                <a:effectLst>
                  <a:glow rad="317500">
                    <a:schemeClr val="tx1"/>
                  </a:glow>
                </a:effectLst>
                <a:latin typeface="Arial"/>
                <a:cs typeface="Arial"/>
              </a:rPr>
              <a:t>سجن الرسل بطرس و بولس في مامرتين</a:t>
            </a:r>
            <a:endParaRPr lang="en-US" b="1" dirty="0">
              <a:solidFill>
                <a:schemeClr val="bg1"/>
              </a:solidFill>
              <a:effectLst>
                <a:glow rad="317500">
                  <a:schemeClr val="tx1"/>
                </a:glow>
              </a:effectLst>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Mamertine Peter &amp; Paul on Door Close U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5445125"/>
            <a:ext cx="9144000" cy="1268413"/>
          </a:xfrm>
        </p:spPr>
        <p:txBody>
          <a:bodyPr/>
          <a:lstStyle/>
          <a:p>
            <a:pPr>
              <a:defRPr/>
            </a:pPr>
            <a:r>
              <a:rPr lang="ar-JO" b="1" dirty="0">
                <a:solidFill>
                  <a:schemeClr val="bg1"/>
                </a:solidFill>
                <a:effectLst>
                  <a:glow rad="317500">
                    <a:schemeClr val="tx1"/>
                  </a:glow>
                </a:effectLst>
                <a:latin typeface="Arial"/>
                <a:cs typeface="Arial"/>
              </a:rPr>
              <a:t>أبواب مامرتين تصور بطرس و بولس</a:t>
            </a:r>
            <a:endParaRPr lang="en-US" b="1" dirty="0">
              <a:solidFill>
                <a:schemeClr val="bg1"/>
              </a:solidFill>
              <a:effectLst>
                <a:glow rad="317500">
                  <a:schemeClr val="tx1"/>
                </a:glow>
              </a:effectLst>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3" descr="Mamertine Tou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5150" y="5589240"/>
            <a:ext cx="9159150" cy="1268760"/>
          </a:xfrm>
        </p:spPr>
        <p:txBody>
          <a:bodyPr/>
          <a:lstStyle/>
          <a:p>
            <a:pPr>
              <a:defRPr/>
            </a:pPr>
            <a:r>
              <a:rPr lang="ar-JO" b="1" dirty="0">
                <a:solidFill>
                  <a:schemeClr val="bg1"/>
                </a:solidFill>
                <a:effectLst>
                  <a:glow rad="317500">
                    <a:schemeClr val="tx1"/>
                  </a:glow>
                </a:effectLst>
                <a:latin typeface="Arial"/>
                <a:cs typeface="Arial"/>
              </a:rPr>
              <a:t>جولة مامرتين</a:t>
            </a:r>
            <a:endParaRPr lang="en-US" b="1" dirty="0">
              <a:solidFill>
                <a:schemeClr val="bg1"/>
              </a:solidFill>
              <a:effectLst>
                <a:glow rad="317500">
                  <a:schemeClr val="tx1"/>
                </a:glow>
              </a:effectLst>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Mamertine Prison busts of Peter and Paul"/>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0" y="17878"/>
            <a:ext cx="3779912" cy="6147426"/>
          </a:xfrm>
          <a:noFill/>
          <a:ln>
            <a:noFill/>
          </a:ln>
        </p:spPr>
        <p:txBody>
          <a:bodyPr vert="horz" wrap="square" lIns="91440" tIns="45720" rIns="91440" bIns="45720" numCol="1" anchor="ctr" anchorCtr="0" compatLnSpc="1">
            <a:prstTxWarp prst="textNoShape">
              <a:avLst/>
            </a:prstTxWarp>
          </a:bodyPr>
          <a:lstStyle/>
          <a:p>
            <a:r>
              <a:rPr lang="ar-JO" b="1" kern="1200" dirty="0">
                <a:solidFill>
                  <a:srgbClr val="FFFFFF"/>
                </a:solidFill>
                <a:effectLst>
                  <a:glow rad="317500">
                    <a:srgbClr val="000000"/>
                  </a:glow>
                </a:effectLst>
                <a:latin typeface="Arial"/>
                <a:cs typeface="Arial"/>
              </a:rPr>
              <a:t>غرفة مامرتين العليا تماثيل نصفية لبطرس وبولس</a:t>
            </a:r>
            <a:endParaRPr lang="en-US" b="1" kern="1200" dirty="0">
              <a:solidFill>
                <a:srgbClr val="FFFFFF"/>
              </a:solidFill>
              <a:effectLst>
                <a:glow rad="317500">
                  <a:srgbClr val="000000"/>
                </a:glow>
              </a:effectLst>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mertine Prison manhole, tb n0118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0" y="31382"/>
            <a:ext cx="9144000" cy="2173481"/>
          </a:xfrm>
          <a:noFill/>
          <a:ln>
            <a:noFill/>
          </a:ln>
        </p:spPr>
        <p:txBody>
          <a:bodyPr anchor="ctr"/>
          <a:lstStyle/>
          <a:p>
            <a:r>
              <a:rPr lang="ar-JO" b="1" kern="1200" dirty="0">
                <a:solidFill>
                  <a:srgbClr val="FFFFFF"/>
                </a:solidFill>
                <a:effectLst>
                  <a:glow rad="317500">
                    <a:srgbClr val="000000"/>
                  </a:glow>
                </a:effectLst>
                <a:latin typeface="Arial"/>
                <a:cs typeface="Arial"/>
              </a:rPr>
              <a:t>تم إنزال السجناء من خلال فتحة التفتيش إلى الخزان السابق أدناه</a:t>
            </a:r>
            <a:endParaRPr lang="en-US" b="1" kern="1200" dirty="0">
              <a:solidFill>
                <a:srgbClr val="FFFFFF"/>
              </a:solidFill>
              <a:effectLst>
                <a:glow rad="317500">
                  <a:srgbClr val="000000"/>
                </a:glow>
              </a:effectLst>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hidden="1"/>
          <p:cNvSpPr>
            <a:spLocks noGrp="1" noChangeArrowheads="1"/>
          </p:cNvSpPr>
          <p:nvPr>
            <p:ph type="title"/>
          </p:nvPr>
        </p:nvSpPr>
        <p:spPr/>
        <p:txBody>
          <a:bodyPr/>
          <a:lstStyle/>
          <a:p>
            <a:r>
              <a:rPr lang="en-US" sz="2400">
                <a:latin typeface="Times New Roman" charset="0"/>
                <a:ea typeface="ＭＳ Ｐゴシック" charset="0"/>
                <a:cs typeface="ＭＳ Ｐゴシック" charset="0"/>
              </a:rPr>
              <a:t>Mamertine Prison writing area and door</a:t>
            </a:r>
            <a:endParaRPr lang="en-US">
              <a:latin typeface="Times New Roman" charset="0"/>
              <a:ea typeface="ＭＳ Ｐゴシック" charset="0"/>
              <a:cs typeface="ＭＳ Ｐゴシック" charset="0"/>
            </a:endParaRPr>
          </a:p>
        </p:txBody>
      </p:sp>
      <p:pic>
        <p:nvPicPr>
          <p:cNvPr id="43011" name="Picture 3" descr="Mamertine Prison writing area and doo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23813" y="-17463"/>
            <a:ext cx="9190038" cy="68929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3012" name="Text Box 4"/>
          <p:cNvSpPr txBox="1">
            <a:spLocks noChangeArrowheads="1"/>
          </p:cNvSpPr>
          <p:nvPr/>
        </p:nvSpPr>
        <p:spPr bwMode="auto">
          <a:xfrm>
            <a:off x="0" y="5445224"/>
            <a:ext cx="9144000" cy="1428651"/>
          </a:xfrm>
          <a:prstGeom prst="rect">
            <a:avLst/>
          </a:prstGeom>
          <a:noFill/>
          <a:ln>
            <a:noFill/>
          </a:ln>
          <a:extLst>
            <a:ext uri="{909E8E84-426E-40dd-AFC4-6F175D3DCCD1}">
              <a14:hiddenFill xmlns:a14="http://schemas.microsoft.com/office/drawing/2010/main" xmlns="">
                <a:solidFill>
                  <a:schemeClr val="bg1">
                    <a:alpha val="50000"/>
                  </a:schemeClr>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lvl1pPr algn="ctr">
              <a:defRPr sz="4400" b="1">
                <a:solidFill>
                  <a:schemeClr val="bg1"/>
                </a:solidFill>
                <a:effectLst>
                  <a:glow rad="317500">
                    <a:schemeClr val="tx1"/>
                  </a:glow>
                </a:effectLst>
                <a:latin typeface="Arial"/>
                <a:ea typeface="ＭＳ Ｐゴシック" charset="-128"/>
                <a:cs typeface="Arial"/>
              </a:defRPr>
            </a:lvl1pPr>
            <a:lvl2pPr algn="ctr">
              <a:defRPr sz="4400">
                <a:solidFill>
                  <a:schemeClr val="tx2"/>
                </a:solidFill>
                <a:latin typeface="Times New Roman" charset="0"/>
                <a:ea typeface="ＭＳ Ｐゴシック" charset="-128"/>
                <a:cs typeface="ＭＳ Ｐゴシック" charset="-128"/>
              </a:defRPr>
            </a:lvl2pPr>
            <a:lvl3pPr algn="ctr">
              <a:defRPr sz="4400">
                <a:solidFill>
                  <a:schemeClr val="tx2"/>
                </a:solidFill>
                <a:latin typeface="Times New Roman" charset="0"/>
                <a:ea typeface="ＭＳ Ｐゴシック" charset="-128"/>
                <a:cs typeface="ＭＳ Ｐゴシック" charset="-128"/>
              </a:defRPr>
            </a:lvl3pPr>
            <a:lvl4pPr algn="ctr">
              <a:defRPr sz="4400">
                <a:solidFill>
                  <a:schemeClr val="tx2"/>
                </a:solidFill>
                <a:latin typeface="Times New Roman" charset="0"/>
                <a:ea typeface="ＭＳ Ｐゴシック" charset="-128"/>
                <a:cs typeface="ＭＳ Ｐゴシック" charset="-128"/>
              </a:defRPr>
            </a:lvl4pPr>
            <a:lvl5pPr algn="ctr">
              <a:defRPr sz="4400">
                <a:solidFill>
                  <a:schemeClr val="tx2"/>
                </a:solidFill>
                <a:latin typeface="Times New Roman"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a:defRPr/>
            </a:pPr>
            <a:r>
              <a:rPr lang="ar-JO" dirty="0">
                <a:solidFill>
                  <a:srgbClr val="FFFFFF"/>
                </a:solidFill>
                <a:effectLst>
                  <a:glow rad="317500">
                    <a:srgbClr val="000000"/>
                  </a:glow>
                </a:effectLst>
              </a:rPr>
              <a:t>منطقة الكتابة و باب سجن مامرتين</a:t>
            </a:r>
            <a:endParaRPr lang="en-US" dirty="0">
              <a:solidFill>
                <a:srgbClr val="FFFFFF"/>
              </a:solidFill>
              <a:effectLst>
                <a:glow rad="317500">
                  <a:srgbClr val="000000"/>
                </a:glow>
              </a:effectLs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383"/>
            <a:ext cx="9144000" cy="949345"/>
          </a:xfrm>
        </p:spPr>
        <p:txBody>
          <a:bodyPr/>
          <a:lstStyle/>
          <a:p>
            <a:pPr>
              <a:defRPr/>
            </a:pPr>
            <a:r>
              <a:rPr lang="ar-JO" b="1" dirty="0">
                <a:solidFill>
                  <a:schemeClr val="bg1"/>
                </a:solidFill>
                <a:effectLst>
                  <a:glow rad="317500">
                    <a:schemeClr val="tx1"/>
                  </a:glow>
                </a:effectLst>
                <a:latin typeface="Arial"/>
                <a:cs typeface="Arial"/>
              </a:rPr>
              <a:t>أسفل الدرج</a:t>
            </a:r>
            <a:endParaRPr lang="en-US" b="1" dirty="0">
              <a:solidFill>
                <a:schemeClr val="bg1"/>
              </a:solidFill>
              <a:effectLst>
                <a:glow rad="317500">
                  <a:schemeClr val="tx1"/>
                </a:glow>
              </a:effectLst>
              <a:latin typeface="Arial"/>
              <a:cs typeface="Arial"/>
            </a:endParaRPr>
          </a:p>
        </p:txBody>
      </p:sp>
      <p:pic>
        <p:nvPicPr>
          <p:cNvPr id="29081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942975"/>
            <a:ext cx="9142412" cy="601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mertine Prison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3708400" y="31750"/>
            <a:ext cx="5040313" cy="2244725"/>
          </a:xfrm>
          <a:noFill/>
          <a:ln>
            <a:noFill/>
          </a:ln>
        </p:spPr>
        <p:txBody>
          <a:bodyPr vert="horz" wrap="square" lIns="91440" tIns="45720" rIns="91440" bIns="45720" numCol="1" anchor="ctr" anchorCtr="0" compatLnSpc="1">
            <a:prstTxWarp prst="textNoShape">
              <a:avLst/>
            </a:prstTxWarp>
          </a:bodyPr>
          <a:lstStyle/>
          <a:p>
            <a:r>
              <a:rPr lang="ar-JO" b="1" kern="1200" dirty="0">
                <a:solidFill>
                  <a:srgbClr val="FFFFFF"/>
                </a:solidFill>
                <a:effectLst>
                  <a:glow rad="317500">
                    <a:srgbClr val="000000"/>
                  </a:glow>
                </a:effectLst>
                <a:latin typeface="Arial"/>
                <a:cs typeface="Arial"/>
              </a:rPr>
              <a:t>زنزانة بطرس (64 م) وبولس (67-68 م) أدناه</a:t>
            </a:r>
            <a:endParaRPr lang="en-US" b="1" kern="1200" dirty="0">
              <a:solidFill>
                <a:srgbClr val="FFFFFF"/>
              </a:solidFill>
              <a:effectLst>
                <a:glow rad="317500">
                  <a:srgbClr val="000000"/>
                </a:glow>
              </a:effectLst>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215C3DA4-742E-F442-B764-678760128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6" y="122428"/>
            <a:ext cx="9753592" cy="648072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لا يتبعونه اليوم</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77101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يمكنك أن تكون </a:t>
            </a:r>
            <a:r>
              <a:rPr lang="ar-JO" sz="5400" b="1" dirty="0">
                <a:solidFill>
                  <a:srgbClr val="FFFF00"/>
                </a:solidFill>
                <a:effectLst>
                  <a:glow rad="127000">
                    <a:schemeClr val="tx1"/>
                  </a:glow>
                </a:effectLst>
                <a:latin typeface="Arial" charset="0"/>
                <a:ea typeface="ＭＳ Ｐゴシック" charset="0"/>
                <a:cs typeface="ＭＳ Ｐゴシック" charset="0"/>
              </a:rPr>
              <a:t>مثابراً</a:t>
            </a:r>
            <a:r>
              <a:rPr lang="ar-JO" sz="5400" b="1" dirty="0">
                <a:effectLst>
                  <a:glow rad="127000">
                    <a:schemeClr val="tx1"/>
                  </a:glow>
                </a:effectLst>
                <a:latin typeface="Arial" charset="0"/>
                <a:ea typeface="ＭＳ Ｐゴシック" charset="0"/>
                <a:cs typeface="ＭＳ Ｐゴシック" charset="0"/>
              </a:rPr>
              <a:t> وسط الإرتداد ؟</a:t>
            </a:r>
            <a:endParaRPr lang="en-US" sz="5400" b="1" dirty="0">
              <a:effectLst>
                <a:glow rad="127000">
                  <a:schemeClr val="tx1"/>
                </a:glow>
              </a:effectLst>
              <a:latin typeface="Arial" charset="0"/>
              <a:ea typeface="ＭＳ Ｐゴシック" charset="0"/>
              <a:cs typeface="ＭＳ Ｐゴシック" charset="0"/>
            </a:endParaRP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تيموثاوس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7C30F91E-EF8C-274E-AE6D-57EB2E474F1F}"/>
              </a:ext>
            </a:extLst>
          </p:cNvPr>
          <p:cNvSpPr txBox="1">
            <a:spLocks noChangeArrowheads="1"/>
          </p:cNvSpPr>
          <p:nvPr/>
        </p:nvSpPr>
        <p:spPr bwMode="auto">
          <a:xfrm>
            <a:off x="1247650" y="1774264"/>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طريقتين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5481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254000">
                    <a:schemeClr val="tx1"/>
                  </a:glow>
                </a:effectLst>
                <a:latin typeface="Arial" charset="0"/>
                <a:ea typeface="ＭＳ Ｐゴシック" charset="0"/>
                <a:cs typeface="ＭＳ Ｐゴシック" charset="0"/>
              </a:rPr>
              <a:t>كيف تبقى هناك ....</a:t>
            </a:r>
            <a:br>
              <a:rPr lang="ar-JO" b="1" i="1" dirty="0">
                <a:effectLst>
                  <a:glow rad="254000">
                    <a:schemeClr val="tx1"/>
                  </a:glow>
                </a:effectLst>
                <a:latin typeface="Arial" charset="0"/>
                <a:ea typeface="ＭＳ Ｐゴシック" charset="0"/>
                <a:cs typeface="ＭＳ Ｐゴシック" charset="0"/>
              </a:rPr>
            </a:br>
            <a:r>
              <a:rPr lang="ar-JO" b="1" i="1" dirty="0">
                <a:effectLst>
                  <a:glow rad="254000">
                    <a:schemeClr val="tx1"/>
                  </a:glow>
                </a:effectLst>
                <a:latin typeface="Arial" charset="0"/>
                <a:ea typeface="ＭＳ Ｐゴシック" charset="0"/>
                <a:cs typeface="ＭＳ Ｐゴシック" charset="0"/>
              </a:rPr>
              <a:t>بإخلاص</a:t>
            </a:r>
            <a:endParaRPr lang="en-US" b="1" i="1" dirty="0">
              <a:effectLst>
                <a:glow rad="254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5400" spc="-100" dirty="0">
                <a:solidFill>
                  <a:srgbClr val="C00000"/>
                </a:solidFill>
                <a:latin typeface="Helvetica Neue Black Condensed"/>
                <a:ea typeface="ＭＳ Ｐゴシック" charset="0"/>
                <a:cs typeface="Helvetica Neue Black Condensed"/>
              </a:rPr>
              <a:t>أطع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chemeClr val="tx1"/>
                </a:solidFill>
                <a:effectLst/>
                <a:uLnTx/>
                <a:uFillTx/>
                <a:latin typeface="Helvetica Neue Black Condensed"/>
                <a:ea typeface="ＭＳ Ｐゴシック" charset="0"/>
                <a:cs typeface="Helvetica Neue Black Condensed"/>
              </a:rPr>
              <a:t> </a:t>
            </a:r>
            <a:r>
              <a:rPr kumimoji="0" lang="ar-JO" sz="5400" b="0" i="0" u="none" strike="noStrike" kern="1200" cap="none" spc="-100" normalizeH="0" baseline="0" noProof="0" dirty="0">
                <a:ln>
                  <a:noFill/>
                </a:ln>
                <a:solidFill>
                  <a:schemeClr val="tx1"/>
                </a:solidFill>
                <a:effectLst/>
                <a:uLnTx/>
                <a:uFillTx/>
                <a:latin typeface="Helvetica Neue Black Condensed"/>
                <a:ea typeface="ＭＳ Ｐゴシック" charset="0"/>
                <a:cs typeface="Helvetica Neue Black Condensed"/>
              </a:rPr>
              <a:t>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5400" spc="-100" dirty="0">
                <a:solidFill>
                  <a:schemeClr val="tx1"/>
                </a:solidFill>
                <a:latin typeface="Helvetica Neue Black Condensed"/>
                <a:ea typeface="ＭＳ Ｐゴシック" charset="0"/>
                <a:cs typeface="Helvetica Neue Black Condensed"/>
              </a:rPr>
              <a:t>الله</a:t>
            </a:r>
            <a:endParaRPr kumimoji="0" lang="en-US" sz="4000" b="0" i="0" u="none" strike="noStrike" kern="1200" cap="none" spc="-100" normalizeH="0" baseline="0" noProof="0" dirty="0">
              <a:ln>
                <a:noFill/>
              </a:ln>
              <a:solidFill>
                <a:schemeClr val="tx1"/>
              </a:solidFill>
              <a:effectLst/>
              <a:uLnTx/>
              <a:uFillTx/>
              <a:latin typeface="Helvetica Neue Black Condensed"/>
              <a:ea typeface="ＭＳ Ｐゴシック" charset="0"/>
              <a:cs typeface="Helvetica Neue Black Condensed"/>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i="1" kern="0" dirty="0">
                <a:effectLst>
                  <a:glow rad="254000">
                    <a:schemeClr val="tx1"/>
                  </a:glow>
                </a:effectLst>
                <a:latin typeface="Arial" charset="0"/>
                <a:ea typeface="ＭＳ Ｐゴシック" charset="0"/>
                <a:cs typeface="ＭＳ Ｐゴシック" charset="0"/>
              </a:rPr>
              <a:t>2 تيموثاوس</a:t>
            </a:r>
          </a:p>
          <a:p>
            <a:pPr>
              <a:defRPr/>
            </a:pPr>
            <a:r>
              <a:rPr lang="ar-JO" b="1" i="1" kern="0" dirty="0">
                <a:effectLst>
                  <a:glow rad="254000">
                    <a:schemeClr val="tx1"/>
                  </a:glow>
                </a:effectLst>
                <a:latin typeface="Arial" charset="0"/>
                <a:ea typeface="ＭＳ Ｐゴシック" charset="0"/>
                <a:cs typeface="ＭＳ Ｐゴシック" charset="0"/>
              </a:rPr>
              <a:t> 1-2</a:t>
            </a:r>
            <a:endParaRPr lang="en-US" b="1" i="1" kern="0" dirty="0">
              <a:effectLst>
                <a:glow rad="254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7455795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تيموثاوس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024101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ar-JO" b="1" dirty="0"/>
              <a:t>استقبل بولس تيموثاوس بموقفه المثابر في وجه الموت (1: 1-2)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732896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8" name="Picture 2">
            <a:extLst>
              <a:ext uri="{FF2B5EF4-FFF2-40B4-BE49-F238E27FC236}">
                <a16:creationId xmlns:a16="http://schemas.microsoft.com/office/drawing/2014/main" id="{80C9B261-56B3-B14B-8C18-D001EB897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26"/>
            <a:ext cx="8432800" cy="4191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200726"/>
            <a:ext cx="9144000" cy="2647548"/>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sz="3200" b="1" baseline="30000" dirty="0"/>
              <a:t>1</a:t>
            </a:r>
            <a:r>
              <a:rPr lang="ar-SA" sz="3200" b="1" dirty="0"/>
              <a:t>بُولُسُ، رَسُولُ يَسُوعَ الْمَسِيحِ بِمَشِيئَةِ اللهِ، لأَجْلِ وَعْدِ الْحَيَاةِ الَّتِي فِي يَسُوعَ الْمَسِيحِ. </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a:t>
            </a:r>
            <a:r>
              <a:rPr lang="ar-JO" sz="3200" b="1" dirty="0">
                <a:effectLst>
                  <a:glow rad="127000">
                    <a:schemeClr val="tx1"/>
                  </a:glow>
                </a:effectLst>
                <a:latin typeface="Arial" charset="0"/>
                <a:ea typeface="ＭＳ Ｐゴシック" charset="0"/>
              </a:rPr>
              <a:t>2 تيموثاوس 1: 1</a:t>
            </a:r>
            <a:r>
              <a:rPr lang="en-US" sz="3200" b="1" dirty="0">
                <a:effectLst>
                  <a:glow rad="127000">
                    <a:schemeClr val="tx1"/>
                  </a:glow>
                </a:effectLst>
                <a:latin typeface="Arial" charset="0"/>
                <a:ea typeface="ＭＳ Ｐゴシック" charset="0"/>
              </a:rPr>
              <a:t>)</a:t>
            </a:r>
          </a:p>
        </p:txBody>
      </p:sp>
    </p:spTree>
    <p:extLst>
      <p:ext uri="{BB962C8B-B14F-4D97-AF65-F5344CB8AC3E}">
        <p14:creationId xmlns:p14="http://schemas.microsoft.com/office/powerpoint/2010/main" val="29310684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6" name="Picture 2">
            <a:extLst>
              <a:ext uri="{FF2B5EF4-FFF2-40B4-BE49-F238E27FC236}">
                <a16:creationId xmlns:a16="http://schemas.microsoft.com/office/drawing/2014/main" id="{184D935F-11C1-BA49-970E-D0C0003CE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0"/>
            <a:ext cx="9108495" cy="683526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690711" y="14000"/>
            <a:ext cx="4427984" cy="550750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sz="3200" b="1" baseline="30000" dirty="0"/>
              <a:t>2</a:t>
            </a:r>
            <a:r>
              <a:rPr lang="ar-SA" sz="3200" b="1" dirty="0">
                <a:effectLst>
                  <a:glow rad="317500">
                    <a:schemeClr val="accent4">
                      <a:satMod val="175000"/>
                    </a:schemeClr>
                  </a:glow>
                </a:effectLst>
                <a:latin typeface="Arial" charset="0"/>
                <a:ea typeface="ＭＳ Ｐゴシック" charset="0"/>
              </a:rPr>
              <a:t>إِلَى تِيمُوثَاوُسَ الابْنِ الْحَبِيبِ: نِعْمَةٌ وَرَحْمَةٌ وَسَلاَمٌ مِنَ اللهِ الآبِ وَالْمَسِيحِ يَسُوعَ رَبِّنَا.</a:t>
            </a:r>
            <a:br>
              <a:rPr lang="en-US" sz="3200" b="1" dirty="0">
                <a:effectLst>
                  <a:glow rad="317500">
                    <a:schemeClr val="accent4">
                      <a:satMod val="175000"/>
                    </a:schemeClr>
                  </a:glow>
                </a:effectLst>
                <a:latin typeface="Arial" charset="0"/>
                <a:ea typeface="ＭＳ Ｐゴシック" charset="0"/>
              </a:rPr>
            </a:br>
            <a:br>
              <a:rPr lang="en-US" sz="3200" b="1" dirty="0">
                <a:effectLst>
                  <a:glow rad="317500">
                    <a:schemeClr val="accent4">
                      <a:satMod val="175000"/>
                    </a:schemeClr>
                  </a:glow>
                </a:effectLst>
                <a:latin typeface="Arial" charset="0"/>
                <a:ea typeface="ＭＳ Ｐゴシック" charset="0"/>
              </a:rPr>
            </a:br>
            <a:r>
              <a:rPr lang="en-US" sz="3200" b="1" dirty="0">
                <a:effectLst>
                  <a:glow rad="317500">
                    <a:schemeClr val="accent4">
                      <a:satMod val="175000"/>
                    </a:schemeClr>
                  </a:glow>
                </a:effectLst>
                <a:latin typeface="Arial" charset="0"/>
                <a:ea typeface="ＭＳ Ｐゴシック" charset="0"/>
              </a:rPr>
              <a:t>(</a:t>
            </a:r>
            <a:r>
              <a:rPr lang="ar-JO" sz="3200" b="1" dirty="0">
                <a:effectLst>
                  <a:glow rad="317500">
                    <a:schemeClr val="accent4">
                      <a:satMod val="175000"/>
                    </a:schemeClr>
                  </a:glow>
                </a:effectLst>
                <a:latin typeface="Arial" charset="0"/>
                <a:ea typeface="ＭＳ Ｐゴシック" charset="0"/>
              </a:rPr>
              <a:t>2 تيموثاوس 1: 2</a:t>
            </a:r>
            <a:r>
              <a:rPr lang="en-US" sz="3200" b="1" dirty="0">
                <a:effectLst>
                  <a:glow rad="317500">
                    <a:schemeClr val="accent4">
                      <a:satMod val="175000"/>
                    </a:schemeClr>
                  </a:glow>
                </a:effectLst>
                <a:latin typeface="Arial" charset="0"/>
                <a:ea typeface="ＭＳ Ｐゴシック" charset="0"/>
              </a:rPr>
              <a:t>)</a:t>
            </a:r>
          </a:p>
        </p:txBody>
      </p:sp>
    </p:spTree>
    <p:extLst>
      <p:ext uri="{BB962C8B-B14F-4D97-AF65-F5344CB8AC3E}">
        <p14:creationId xmlns:p14="http://schemas.microsoft.com/office/powerpoint/2010/main" val="158302702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ar-JO" b="1" dirty="0"/>
              <a:t>يجب على تيموثاوس أن يتمسك بأمانة الآخرين بالرغم من سقوط الكثيرين (1: 3-18)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7589446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ar-JO" b="1" dirty="0"/>
              <a:t>تعلم الأمانة من أمه و جدته في رسامته </a:t>
            </a:r>
            <a:br>
              <a:rPr lang="ar-JO" b="1" dirty="0"/>
            </a:br>
            <a:r>
              <a:rPr lang="ar-JO" b="1" dirty="0"/>
              <a:t>(1: 3-7)</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3822138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0" y="611188"/>
            <a:ext cx="9144000" cy="1143000"/>
          </a:xfrm>
        </p:spPr>
        <p:txBody>
          <a:bodyPr anchorCtr="0"/>
          <a:lstStyle/>
          <a:p>
            <a:pPr eaLnBrk="1" hangingPunct="1">
              <a:defRPr/>
            </a:pPr>
            <a:r>
              <a:rPr lang="ar-JO" b="1" dirty="0">
                <a:latin typeface="Arial" charset="0"/>
                <a:ea typeface="宋体" charset="0"/>
                <a:cs typeface="ＭＳ Ｐゴシック" charset="0"/>
              </a:rPr>
              <a:t>الموضوع الرئيسي 1 : الأمانة</a:t>
            </a:r>
            <a:endParaRPr lang="en-US" b="1" dirty="0">
              <a:latin typeface="Arial" charset="0"/>
              <a:ea typeface="ＭＳ Ｐゴシック" charset="0"/>
              <a:cs typeface="ＭＳ Ｐゴシック" charset="0"/>
            </a:endParaRPr>
          </a:p>
        </p:txBody>
      </p:sp>
      <p:sp>
        <p:nvSpPr>
          <p:cNvPr id="91139" name="Text Box 3"/>
          <p:cNvSpPr txBox="1">
            <a:spLocks noChangeArrowheads="1"/>
          </p:cNvSpPr>
          <p:nvPr/>
        </p:nvSpPr>
        <p:spPr bwMode="auto">
          <a:xfrm>
            <a:off x="179388" y="1692275"/>
            <a:ext cx="4678364" cy="523875"/>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sz="2800" b="1" dirty="0">
                <a:cs typeface="Arial" charset="0"/>
              </a:rPr>
              <a:t>أمثلة عن الأمانة</a:t>
            </a:r>
            <a:endParaRPr lang="en-GB" sz="2800" b="1" dirty="0">
              <a:cs typeface="Arial" charset="0"/>
            </a:endParaRPr>
          </a:p>
        </p:txBody>
      </p:sp>
      <p:sp>
        <p:nvSpPr>
          <p:cNvPr id="314372"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ar-JO"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تيموثاوس</a:t>
            </a: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6" name="Text Box 3"/>
          <p:cNvSpPr txBox="1">
            <a:spLocks noChangeArrowheads="1"/>
          </p:cNvSpPr>
          <p:nvPr/>
        </p:nvSpPr>
        <p:spPr bwMode="auto">
          <a:xfrm>
            <a:off x="179388" y="2420938"/>
            <a:ext cx="4678364" cy="954107"/>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14350" indent="-514350" algn="r" eaLnBrk="1" hangingPunct="1">
              <a:defRPr/>
            </a:pPr>
            <a:r>
              <a:rPr lang="ar-JO" sz="2800" b="1" i="1" dirty="0">
                <a:cs typeface="Arial" charset="0"/>
              </a:rPr>
              <a:t>أ. تعلم من أمه أفنيكي و جدته لوئيس (1: 3-7)</a:t>
            </a:r>
            <a:endParaRPr lang="en-US" sz="2800" b="1" dirty="0">
              <a:cs typeface="Arial" charset="0"/>
            </a:endParaRPr>
          </a:p>
        </p:txBody>
      </p:sp>
      <p:sp>
        <p:nvSpPr>
          <p:cNvPr id="7" name="Text Box 3"/>
          <p:cNvSpPr txBox="1">
            <a:spLocks noChangeArrowheads="1"/>
          </p:cNvSpPr>
          <p:nvPr/>
        </p:nvSpPr>
        <p:spPr bwMode="auto">
          <a:xfrm>
            <a:off x="179388" y="4076700"/>
            <a:ext cx="4690886" cy="1815882"/>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t>تعلم تيموثاوس في ​​منزله المختلط الوالدين ، حيث كانت النساء في حياته قدوة للإخلاص في التعاملات اليومية.</a:t>
            </a:r>
            <a:endParaRPr lang="en-US" sz="2800" b="1" dirty="0">
              <a:cs typeface="Arial" charset="0"/>
            </a:endParaRPr>
          </a:p>
        </p:txBody>
      </p:sp>
      <p:pic>
        <p:nvPicPr>
          <p:cNvPr id="543746" name="Picture 2">
            <a:extLst>
              <a:ext uri="{FF2B5EF4-FFF2-40B4-BE49-F238E27FC236}">
                <a16:creationId xmlns:a16="http://schemas.microsoft.com/office/drawing/2014/main" id="{EC747DEF-0A6E-EF40-9FAA-12970B928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290" y="1591469"/>
            <a:ext cx="4166222" cy="38537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598488"/>
            <a:ext cx="9144000" cy="1139825"/>
          </a:xfrm>
        </p:spPr>
        <p:txBody>
          <a:bodyPr/>
          <a:lstStyle/>
          <a:p>
            <a:pPr eaLnBrk="1" hangingPunct="1">
              <a:defRPr/>
            </a:pPr>
            <a:r>
              <a:rPr lang="ar-JO" b="1" dirty="0">
                <a:latin typeface="Arial" charset="0"/>
                <a:ea typeface="宋体" charset="0"/>
                <a:cs typeface="宋体" charset="0"/>
              </a:rPr>
              <a:t>الموضوع الرئيسي </a:t>
            </a:r>
            <a:r>
              <a:rPr lang="ar-JO" b="1" dirty="0">
                <a:latin typeface="Arial" pitchFamily="34" charset="0"/>
                <a:ea typeface="宋体" charset="0"/>
                <a:cs typeface="Arial" pitchFamily="34" charset="0"/>
              </a:rPr>
              <a:t>1</a:t>
            </a:r>
            <a:r>
              <a:rPr lang="ar-JO" b="1" dirty="0">
                <a:latin typeface="Arial" charset="0"/>
                <a:ea typeface="宋体" charset="0"/>
                <a:cs typeface="宋体" charset="0"/>
              </a:rPr>
              <a:t> : الأمانة</a:t>
            </a:r>
            <a:endParaRPr lang="en-US" b="1" dirty="0">
              <a:latin typeface="Arial" charset="0"/>
              <a:ea typeface="宋体" charset="0"/>
              <a:cs typeface="宋体" charset="0"/>
            </a:endParaRPr>
          </a:p>
        </p:txBody>
      </p:sp>
      <p:sp>
        <p:nvSpPr>
          <p:cNvPr id="93187" name="Rectangle 3"/>
          <p:cNvSpPr>
            <a:spLocks noChangeArrowheads="1"/>
          </p:cNvSpPr>
          <p:nvPr/>
        </p:nvSpPr>
        <p:spPr bwMode="auto">
          <a:xfrm>
            <a:off x="4743450" y="2027238"/>
            <a:ext cx="4292600" cy="52322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411163" indent="-411163" algn="r" eaLnBrk="1" hangingPunct="1">
              <a:defRPr/>
            </a:pPr>
            <a:r>
              <a:rPr lang="ar-JO" altLang="zh-CN" sz="2800" b="1" dirty="0">
                <a:latin typeface="Arial" pitchFamily="34" charset="0"/>
                <a:ea typeface="宋体" charset="0"/>
                <a:cs typeface="Arial" pitchFamily="34" charset="0"/>
              </a:rPr>
              <a:t>ب. تعلم من بولس (1: 8-14)</a:t>
            </a:r>
            <a:endParaRPr lang="en-GB" altLang="zh-CN" sz="2800" b="1" dirty="0">
              <a:latin typeface="Arial" pitchFamily="34" charset="0"/>
              <a:ea typeface="宋体" charset="0"/>
              <a:cs typeface="Arial" pitchFamily="34" charset="0"/>
            </a:endParaRPr>
          </a:p>
        </p:txBody>
      </p:sp>
      <p:pic>
        <p:nvPicPr>
          <p:cNvPr id="316419" name="Picture 4" descr="j040064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501650" y="1749425"/>
            <a:ext cx="3646488" cy="4559300"/>
          </a:xfrm>
        </p:spPr>
      </p:pic>
      <p:sp>
        <p:nvSpPr>
          <p:cNvPr id="316420"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ar-JO"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تيموثاوس</a:t>
            </a: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6" name="Rectangle 3"/>
          <p:cNvSpPr>
            <a:spLocks noChangeArrowheads="1"/>
          </p:cNvSpPr>
          <p:nvPr/>
        </p:nvSpPr>
        <p:spPr bwMode="auto">
          <a:xfrm>
            <a:off x="5256213" y="3429000"/>
            <a:ext cx="3779837" cy="1815882"/>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algn="ctr" eaLnBrk="1" hangingPunct="1">
              <a:defRPr/>
            </a:pPr>
            <a:r>
              <a:rPr lang="ar-JO" sz="2800" b="1" i="1" dirty="0">
                <a:latin typeface="Arial" pitchFamily="34" charset="0"/>
                <a:ea typeface="宋体" charset="0"/>
                <a:cs typeface="Arial" pitchFamily="34" charset="0"/>
              </a:rPr>
              <a:t>بقي بولس أميناً في الأوقات الصعبة لأنه آمن ووثق بالله بأن يحفظه حتى النهاية</a:t>
            </a:r>
          </a:p>
          <a:p>
            <a:pPr algn="ctr" eaLnBrk="1" hangingPunct="1">
              <a:defRPr/>
            </a:pPr>
            <a:r>
              <a:rPr lang="ar-JO" sz="2800" b="1" i="1" dirty="0">
                <a:latin typeface="Arial" pitchFamily="34" charset="0"/>
                <a:ea typeface="宋体" charset="0"/>
                <a:cs typeface="Arial" pitchFamily="34" charset="0"/>
              </a:rPr>
              <a:t> (1: 11-12)</a:t>
            </a:r>
            <a:endParaRPr lang="en-US" sz="2800" b="1" i="1" dirty="0">
              <a:latin typeface="Arial" pitchFamily="34" charset="0"/>
              <a:ea typeface="宋体" charset="0"/>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الإرتداد</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7CA77E34-5B15-1945-9F4B-97AE563BDBBC}"/>
              </a:ext>
            </a:extLst>
          </p:cNvPr>
          <p:cNvSpPr txBox="1">
            <a:spLocks noChangeArrowheads="1"/>
          </p:cNvSpPr>
          <p:nvPr/>
        </p:nvSpPr>
        <p:spPr bwMode="auto">
          <a:xfrm>
            <a:off x="0" y="1621222"/>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kern="0" dirty="0">
                <a:effectLst>
                  <a:glow rad="127000">
                    <a:schemeClr val="tx1"/>
                  </a:glow>
                </a:effectLst>
                <a:latin typeface="Arial" charset="0"/>
                <a:ea typeface="ＭＳ Ｐゴシック" charset="0"/>
                <a:cs typeface="ＭＳ Ｐゴシック" charset="0"/>
              </a:rPr>
              <a:t>“</a:t>
            </a:r>
            <a:r>
              <a:rPr lang="ar-JO" b="1" kern="0" dirty="0">
                <a:effectLst>
                  <a:glow rad="127000">
                    <a:schemeClr val="tx1"/>
                  </a:glow>
                </a:effectLst>
                <a:latin typeface="Arial" charset="0"/>
                <a:ea typeface="ＭＳ Ｐゴシック" charset="0"/>
                <a:cs typeface="ＭＳ Ｐゴシック" charset="0"/>
              </a:rPr>
              <a:t>التراجع من خلال الرفض</a:t>
            </a:r>
            <a:r>
              <a:rPr lang="en-US" b="1" kern="0" dirty="0">
                <a:effectLst>
                  <a:glow rad="127000">
                    <a:schemeClr val="tx1"/>
                  </a:glow>
                </a:effectLst>
                <a:latin typeface="Arial" charset="0"/>
                <a:ea typeface="ＭＳ Ｐゴシック" charset="0"/>
                <a:cs typeface="ＭＳ Ｐゴシック" charset="0"/>
              </a:rPr>
              <a:t>”</a:t>
            </a:r>
          </a:p>
        </p:txBody>
      </p:sp>
      <p:pic>
        <p:nvPicPr>
          <p:cNvPr id="501764" name="Picture 4">
            <a:extLst>
              <a:ext uri="{FF2B5EF4-FFF2-40B4-BE49-F238E27FC236}">
                <a16:creationId xmlns:a16="http://schemas.microsoft.com/office/drawing/2014/main" id="{1BE07BAC-D8EF-9E4A-98CD-4B2ECAEDB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639" y="3212976"/>
            <a:ext cx="4832722" cy="3219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36071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ar-JO" b="1" dirty="0"/>
              <a:t>يجب أن يعاني بشجاعة من عذاب نيرون مثل بولس من خلال قوة الإنجيل (1: 8-14)</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4492487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35185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sz="3200" baseline="30000" dirty="0"/>
              <a:t>8</a:t>
            </a:r>
            <a:r>
              <a:rPr lang="ar-SA" sz="3200" b="1" dirty="0"/>
              <a:t>فَلاَ تَخْجَلْ بِشَهَادَةِ رَبِّنَا، وَلاَ بِي أَنَا أَسِيرَهُ، بَلِ اشْتَرِكْ فِي احْتِمَالِ الْمَشَقَّاتِ لأَجْلِ الإِنْجِيلِ بِحَسَبِ قُوَّةِ اللهِ، </a:t>
            </a:r>
            <a:r>
              <a:rPr lang="ar-SA" sz="3200" b="1" baseline="30000" dirty="0"/>
              <a:t>9</a:t>
            </a:r>
            <a:r>
              <a:rPr lang="ar-SA" sz="3200" b="1" dirty="0"/>
              <a:t>الَّذِي خَلَّصَنَا وَدَعَانَا دَعْوَةً مُقَدَّسَةً، لاَ بِمُقْتَضَى أَعْمَالِنَا، بَلْ بِمُقْتَضَى الْقَصْدِ وَالنِّعْمَةِ الَّتِي أُعْطِيَتْ لَنَا فِي الْمَسِيحِ يَسُوعَ قَبْلَ الأَزْمِنَةِ الأَزَلِيَّةِ</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a:t>
            </a:r>
            <a:r>
              <a:rPr lang="ar-JO" sz="3200" b="1" dirty="0">
                <a:effectLst>
                  <a:glow rad="127000">
                    <a:schemeClr val="tx1"/>
                  </a:glow>
                </a:effectLst>
                <a:latin typeface="Arial" charset="0"/>
                <a:ea typeface="ＭＳ Ｐゴシック" charset="0"/>
              </a:rPr>
              <a:t>2 تيموثاوس 1: 8-9</a:t>
            </a:r>
            <a:r>
              <a:rPr lang="en-US" sz="3200" b="1" dirty="0">
                <a:effectLst>
                  <a:glow rad="127000">
                    <a:schemeClr val="tx1"/>
                  </a:glow>
                </a:effectLst>
                <a:latin typeface="Arial" charset="0"/>
                <a:ea typeface="ＭＳ Ｐゴシック" charset="0"/>
              </a:rPr>
              <a:t>)</a:t>
            </a:r>
          </a:p>
        </p:txBody>
      </p:sp>
    </p:spTree>
    <p:extLst>
      <p:ext uri="{BB962C8B-B14F-4D97-AF65-F5344CB8AC3E}">
        <p14:creationId xmlns:p14="http://schemas.microsoft.com/office/powerpoint/2010/main" val="302114343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10" name="Picture 2">
            <a:extLst>
              <a:ext uri="{FF2B5EF4-FFF2-40B4-BE49-F238E27FC236}">
                <a16:creationId xmlns:a16="http://schemas.microsoft.com/office/drawing/2014/main" id="{4BCD3C21-2B99-3B49-BDEF-787FCEC13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 y="0"/>
            <a:ext cx="9251571" cy="693026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ar-SA" sz="3200" b="1" baseline="30000" dirty="0">
                <a:effectLst>
                  <a:glow rad="127000">
                    <a:schemeClr val="tx1"/>
                  </a:glow>
                </a:effectLst>
                <a:latin typeface="Arial" charset="0"/>
                <a:ea typeface="ＭＳ Ｐゴシック" charset="0"/>
              </a:rPr>
              <a:t>12</a:t>
            </a:r>
            <a:r>
              <a:rPr lang="ar-SA" sz="3200" b="1" dirty="0">
                <a:effectLst>
                  <a:glow rad="127000">
                    <a:schemeClr val="tx1"/>
                  </a:glow>
                </a:effectLst>
                <a:latin typeface="Arial" charset="0"/>
                <a:ea typeface="ＭＳ Ｐゴシック" charset="0"/>
              </a:rPr>
              <a:t>لِهذَا السَّبَبِ أَحْتَمِلُ هذِهِ الأُمُورَ أَيْضًا. لكِنَّنِي لَسْتُ أَخْجَلُ، لأَنَّنِي عَالِمٌ بِمَنْ آمَنْتُ، وَمُوقِنٌ أَنَّهُ قَادِرٌ أَنْ يَحْفَظَ وَدِيعَتِي إِلَى ذلِكَ الْيَوْمِ.</a:t>
            </a:r>
            <a:br>
              <a:rPr lang="en-US" sz="3200" b="1" dirty="0"/>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ar-JO" sz="3200" b="1" dirty="0">
                <a:effectLst>
                  <a:glow rad="127000">
                    <a:schemeClr val="tx1"/>
                  </a:glow>
                </a:effectLst>
                <a:latin typeface="Arial" charset="0"/>
                <a:ea typeface="ＭＳ Ｐゴシック" charset="0"/>
                <a:cs typeface="ＭＳ Ｐゴシック" charset="0"/>
              </a:rPr>
              <a:t>2 تيموثاوس 1: 12</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1969686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ar-JO" b="1" dirty="0"/>
              <a:t>هجر المؤمنون الآسيويون يسوع لكن أنيسيفورس وضع مثالاً أمينًا (١: ١٥-١٨)</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4566663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50"/>
            <a:ext cx="8999538" cy="1093788"/>
          </a:xfrm>
        </p:spPr>
        <p:txBody>
          <a:bodyPr/>
          <a:lstStyle/>
          <a:p>
            <a:pPr>
              <a:defRPr/>
            </a:pPr>
            <a:r>
              <a:rPr lang="ar-JO" sz="2800" b="1" dirty="0">
                <a:effectLst>
                  <a:glow rad="317500">
                    <a:schemeClr val="tx1"/>
                  </a:glow>
                </a:effectLst>
              </a:rPr>
              <a:t>السجن الثاني في روما (67-68 م)</a:t>
            </a:r>
            <a:endParaRPr lang="en-US" sz="2800" b="1" dirty="0">
              <a:solidFill>
                <a:schemeClr val="bg1"/>
              </a:solidFill>
              <a:effectLst>
                <a:glow rad="317500">
                  <a:schemeClr val="tx1"/>
                </a:glow>
              </a:effectLst>
              <a:latin typeface="Arial"/>
              <a:cs typeface="Arial"/>
            </a:endParaRPr>
          </a:p>
        </p:txBody>
      </p:sp>
      <p:sp>
        <p:nvSpPr>
          <p:cNvPr id="4" name="Title 1"/>
          <p:cNvSpPr txBox="1">
            <a:spLocks/>
          </p:cNvSpPr>
          <p:nvPr/>
        </p:nvSpPr>
        <p:spPr bwMode="auto">
          <a:xfrm rot="21214477">
            <a:off x="2219325" y="1001713"/>
            <a:ext cx="6911975" cy="2087562"/>
          </a:xfrm>
          <a:prstGeom prst="rect">
            <a:avLst/>
          </a:prstGeom>
          <a:solidFill>
            <a:srgbClr val="660066"/>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200" b="1" dirty="0">
                <a:solidFill>
                  <a:schemeClr val="bg1"/>
                </a:solidFill>
                <a:effectLst>
                  <a:glow rad="317500">
                    <a:srgbClr val="000000"/>
                  </a:glow>
                </a:effectLst>
                <a:latin typeface="Arial"/>
                <a:cs typeface="Arial"/>
              </a:rPr>
              <a:t>15 أنت تعلم هذا أن جميع الذين في أسيا ارتدوا عني الذين منهم فيجلس و هرموجانس </a:t>
            </a:r>
          </a:p>
          <a:p>
            <a:pPr>
              <a:defRPr/>
            </a:pPr>
            <a:r>
              <a:rPr lang="ar-JO" sz="3200" b="1" dirty="0">
                <a:solidFill>
                  <a:schemeClr val="bg1"/>
                </a:solidFill>
                <a:effectLst>
                  <a:glow rad="317500">
                    <a:srgbClr val="000000"/>
                  </a:glow>
                </a:effectLst>
                <a:latin typeface="Arial"/>
                <a:cs typeface="Arial"/>
              </a:rPr>
              <a:t>(2 تي 1: 15)</a:t>
            </a:r>
            <a:endParaRPr lang="en-US" sz="3200" b="1" dirty="0">
              <a:solidFill>
                <a:schemeClr val="bg1"/>
              </a:solidFill>
              <a:effectLst>
                <a:glow rad="317500">
                  <a:srgbClr val="000000"/>
                </a:glow>
              </a:effectLst>
              <a:latin typeface="Arial"/>
              <a:cs typeface="Arial"/>
            </a:endParaRPr>
          </a:p>
        </p:txBody>
      </p:sp>
    </p:spTree>
    <p:extLst>
      <p:ext uri="{BB962C8B-B14F-4D97-AF65-F5344CB8AC3E}">
        <p14:creationId xmlns:p14="http://schemas.microsoft.com/office/powerpoint/2010/main" val="1540985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4" name="Picture 2">
            <a:extLst>
              <a:ext uri="{FF2B5EF4-FFF2-40B4-BE49-F238E27FC236}">
                <a16:creationId xmlns:a16="http://schemas.microsoft.com/office/drawing/2014/main" id="{4FBE4411-9675-6F4D-9A78-120D4F777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12"/>
            <a:ext cx="9146441" cy="6958904"/>
          </a:xfrm>
          <a:prstGeom prst="rect">
            <a:avLst/>
          </a:prstGeom>
          <a:noFill/>
          <a:extLst>
            <a:ext uri="{909E8E84-426E-40DD-AFC4-6F175D3DCCD1}">
              <a14:hiddenFill xmlns:a14="http://schemas.microsoft.com/office/drawing/2010/main">
                <a:solidFill>
                  <a:srgbClr val="FFFFFF"/>
                </a:solidFill>
              </a14:hiddenFill>
            </a:ext>
          </a:extLst>
        </p:spPr>
      </p:pic>
      <p:sp>
        <p:nvSpPr>
          <p:cNvPr id="97282" name="Rectangle 2"/>
          <p:cNvSpPr>
            <a:spLocks noGrp="1" noChangeArrowheads="1"/>
          </p:cNvSpPr>
          <p:nvPr>
            <p:ph type="title"/>
          </p:nvPr>
        </p:nvSpPr>
        <p:spPr>
          <a:xfrm>
            <a:off x="0" y="660400"/>
            <a:ext cx="9144000" cy="1139825"/>
          </a:xfrm>
        </p:spPr>
        <p:txBody>
          <a:bodyPr anchorCtr="0"/>
          <a:lstStyle/>
          <a:p>
            <a:pPr eaLnBrk="1" hangingPunct="1">
              <a:defRPr/>
            </a:pPr>
            <a:r>
              <a:rPr lang="ar-JO" altLang="zh-CN" b="1" dirty="0">
                <a:latin typeface="Arial" charset="0"/>
                <a:ea typeface="宋体" charset="0"/>
                <a:cs typeface="宋体" charset="0"/>
              </a:rPr>
              <a:t>الموضوع الرئيسي </a:t>
            </a:r>
            <a:r>
              <a:rPr lang="ar-JO" altLang="zh-CN" b="1" dirty="0">
                <a:latin typeface="Arial" pitchFamily="34" charset="0"/>
                <a:ea typeface="宋体" charset="0"/>
                <a:cs typeface="Arial" pitchFamily="34" charset="0"/>
              </a:rPr>
              <a:t>1</a:t>
            </a:r>
            <a:r>
              <a:rPr lang="ar-JO" altLang="zh-CN" b="1" dirty="0">
                <a:latin typeface="Arial" charset="0"/>
                <a:ea typeface="宋体" charset="0"/>
                <a:cs typeface="宋体" charset="0"/>
              </a:rPr>
              <a:t> : الأمانة</a:t>
            </a:r>
            <a:endParaRPr lang="en-US" b="1" dirty="0">
              <a:latin typeface="Arial" charset="0"/>
              <a:ea typeface="宋体" charset="0"/>
              <a:cs typeface="宋体" charset="0"/>
            </a:endParaRPr>
          </a:p>
        </p:txBody>
      </p:sp>
      <p:sp>
        <p:nvSpPr>
          <p:cNvPr id="97283" name="Text Box 3"/>
          <p:cNvSpPr txBox="1">
            <a:spLocks noChangeArrowheads="1"/>
          </p:cNvSpPr>
          <p:nvPr/>
        </p:nvSpPr>
        <p:spPr bwMode="auto">
          <a:xfrm>
            <a:off x="971550" y="2632075"/>
            <a:ext cx="8172450" cy="954107"/>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1588" lvl="1" algn="ctr" eaLnBrk="1" hangingPunct="1">
              <a:defRPr/>
            </a:pPr>
            <a:r>
              <a:rPr lang="ar-JO" sz="2800" dirty="0">
                <a:ea typeface="Arial" charset="0"/>
                <a:cs typeface="Arial" charset="0"/>
              </a:rPr>
              <a:t>كان أنيسيفورس غير خجل ليعرف بأنه صديق بولس عندما كان سجيناً . لقد بحث عن بولس بإخلاص ووجده</a:t>
            </a:r>
            <a:r>
              <a:rPr lang="en-GB" sz="2800" dirty="0">
                <a:ea typeface="Arial" charset="0"/>
                <a:cs typeface="Arial" charset="0"/>
              </a:rPr>
              <a:t> </a:t>
            </a:r>
          </a:p>
        </p:txBody>
      </p:sp>
      <p:sp>
        <p:nvSpPr>
          <p:cNvPr id="97284" name="Text Box 4"/>
          <p:cNvSpPr txBox="1">
            <a:spLocks noChangeArrowheads="1"/>
          </p:cNvSpPr>
          <p:nvPr/>
        </p:nvSpPr>
        <p:spPr bwMode="auto">
          <a:xfrm>
            <a:off x="0" y="1906588"/>
            <a:ext cx="9144000" cy="52322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24161750" indent="-2416175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1" algn="r" eaLnBrk="1" hangingPunct="1">
              <a:defRPr/>
            </a:pPr>
            <a:r>
              <a:rPr lang="ar-JO" sz="2800" b="1" i="1" dirty="0">
                <a:cs typeface="Arial" charset="0"/>
              </a:rPr>
              <a:t>ت. تعلم من أنيسيفورس (1: 15-18)</a:t>
            </a:r>
            <a:endParaRPr lang="en-US" sz="2800" i="1" dirty="0">
              <a:cs typeface="Arial" charset="0"/>
            </a:endParaRPr>
          </a:p>
        </p:txBody>
      </p:sp>
      <p:sp>
        <p:nvSpPr>
          <p:cNvPr id="320517"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ar-JO"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تيموثاوس</a:t>
            </a: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تيموثاوس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976521633"/>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ar-JO" b="1" dirty="0"/>
              <a:t>إن معرفة شكل الأمانة يساعدنا على المثابرة </a:t>
            </a:r>
            <a:br>
              <a:rPr lang="ar-JO" b="1" dirty="0"/>
            </a:br>
            <a:r>
              <a:rPr lang="ar-JO" b="1" dirty="0"/>
              <a:t>تحت التجربة (2 تي 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7568817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ar-JO" b="1" dirty="0"/>
              <a:t>كمعلم متلمذ استثمر في الآخرين التعليم الذي تلقيته (2: 1-2)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7667959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Title 1"/>
          <p:cNvSpPr>
            <a:spLocks noGrp="1"/>
          </p:cNvSpPr>
          <p:nvPr>
            <p:ph type="ctrTitle"/>
          </p:nvPr>
        </p:nvSpPr>
        <p:spPr>
          <a:xfrm>
            <a:off x="0" y="0"/>
            <a:ext cx="9144000" cy="765175"/>
          </a:xfrm>
          <a:solidFill>
            <a:srgbClr val="800000"/>
          </a:solidFill>
        </p:spPr>
        <p:txBody>
          <a:bodyPr/>
          <a:lstStyle/>
          <a:p>
            <a:r>
              <a:rPr lang="ar-JO" sz="3600" b="1" dirty="0">
                <a:solidFill>
                  <a:schemeClr val="bg1"/>
                </a:solidFill>
                <a:latin typeface="Arial" charset="0"/>
                <a:ea typeface="ＭＳ Ｐゴシック" charset="0"/>
                <a:cs typeface="ＭＳ Ｐゴシック" charset="0"/>
              </a:rPr>
              <a:t>ضاعف نفسك في أشخاص أمناء</a:t>
            </a:r>
            <a:endParaRPr lang="en-US" sz="3600" b="1" dirty="0">
              <a:solidFill>
                <a:schemeClr val="bg1"/>
              </a:solidFill>
              <a:latin typeface="Arial" charset="0"/>
              <a:ea typeface="ＭＳ Ｐゴシック" charset="0"/>
              <a:cs typeface="ＭＳ Ｐゴシック" charset="0"/>
            </a:endParaRPr>
          </a:p>
        </p:txBody>
      </p:sp>
      <p:pic>
        <p:nvPicPr>
          <p:cNvPr id="324610"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20775"/>
            <a:ext cx="2916238" cy="237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4611"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92763" y="3789363"/>
            <a:ext cx="3551237" cy="306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4612" name="Subtitle 2"/>
          <p:cNvSpPr txBox="1">
            <a:spLocks/>
          </p:cNvSpPr>
          <p:nvPr/>
        </p:nvSpPr>
        <p:spPr bwMode="auto">
          <a:xfrm>
            <a:off x="2916238" y="836613"/>
            <a:ext cx="6227762"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ar-SA" sz="2800" b="1" baseline="30000" dirty="0">
                <a:solidFill>
                  <a:schemeClr val="bg1"/>
                </a:solidFill>
              </a:rPr>
              <a:t>2</a:t>
            </a:r>
            <a:r>
              <a:rPr lang="ar-SA" sz="2800" b="1" dirty="0">
                <a:solidFill>
                  <a:schemeClr val="bg1"/>
                </a:solidFill>
              </a:rPr>
              <a:t>وَمَا سَمِعْتَهُ مِنِّي بِشُهُودٍ كَثِيرِينَ، أَوْدِعْهُ أُنَاسًا أُمَنَاءَ، يَكُونُونَ أَكْفَاءً أَنْ يُعَلِّمُوا آخَرِينَ أَيْضًا.</a:t>
            </a:r>
            <a:endParaRPr lang="en-US" sz="2800" b="1" dirty="0">
              <a:solidFill>
                <a:schemeClr val="bg1"/>
              </a:solidFill>
            </a:endParaRPr>
          </a:p>
          <a:p>
            <a:pPr algn="ctr">
              <a:spcBef>
                <a:spcPct val="20000"/>
              </a:spcBef>
            </a:pPr>
            <a:r>
              <a:rPr lang="ar-SA" sz="2800" b="1" dirty="0">
                <a:solidFill>
                  <a:schemeClr val="bg1"/>
                </a:solidFill>
              </a:rPr>
              <a:t> </a:t>
            </a:r>
            <a:r>
              <a:rPr lang="en-US" sz="2800" b="1" dirty="0">
                <a:solidFill>
                  <a:schemeClr val="bg1"/>
                </a:solidFill>
              </a:rPr>
              <a:t>(</a:t>
            </a:r>
            <a:r>
              <a:rPr lang="ar-JO" sz="2800" b="1" dirty="0">
                <a:solidFill>
                  <a:schemeClr val="bg1"/>
                </a:solidFill>
              </a:rPr>
              <a:t>2 تي 2: 2</a:t>
            </a:r>
            <a:r>
              <a:rPr lang="en-US" sz="2800" b="1" dirty="0">
                <a:solidFill>
                  <a:schemeClr val="bg1"/>
                </a:solidFill>
              </a:rPr>
              <a:t>)</a:t>
            </a:r>
          </a:p>
        </p:txBody>
      </p:sp>
      <p:sp>
        <p:nvSpPr>
          <p:cNvPr id="324613" name="Subtitle 2"/>
          <p:cNvSpPr txBox="1">
            <a:spLocks/>
          </p:cNvSpPr>
          <p:nvPr/>
        </p:nvSpPr>
        <p:spPr bwMode="auto">
          <a:xfrm>
            <a:off x="0" y="1049338"/>
            <a:ext cx="2916238"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ar-JO" sz="3600" b="1" dirty="0">
                <a:solidFill>
                  <a:srgbClr val="000000"/>
                </a:solidFill>
              </a:rPr>
              <a:t>التلمذة</a:t>
            </a:r>
            <a:endParaRPr lang="en-US" sz="3600" b="1" dirty="0">
              <a:solidFill>
                <a:srgbClr val="000000"/>
              </a:solidFill>
            </a:endParaRPr>
          </a:p>
        </p:txBody>
      </p:sp>
      <p:grpSp>
        <p:nvGrpSpPr>
          <p:cNvPr id="324614" name="Group 2"/>
          <p:cNvGrpSpPr>
            <a:grpSpLocks/>
          </p:cNvGrpSpPr>
          <p:nvPr/>
        </p:nvGrpSpPr>
        <p:grpSpPr bwMode="auto">
          <a:xfrm>
            <a:off x="0" y="3789363"/>
            <a:ext cx="5592763" cy="3068637"/>
            <a:chOff x="0" y="3789363"/>
            <a:chExt cx="5592763" cy="3068637"/>
          </a:xfrm>
        </p:grpSpPr>
        <p:pic>
          <p:nvPicPr>
            <p:cNvPr id="324619"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3789363"/>
              <a:ext cx="5592763" cy="3068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34925" y="5589240"/>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Engravers MT" charset="0"/>
              </a:endParaRPr>
            </a:p>
          </p:txBody>
        </p:sp>
        <p:sp>
          <p:nvSpPr>
            <p:cNvPr id="13" name="Rectangle 12"/>
            <p:cNvSpPr/>
            <p:nvPr/>
          </p:nvSpPr>
          <p:spPr bwMode="auto">
            <a:xfrm>
              <a:off x="1403350" y="5876925"/>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Engravers MT" charset="0"/>
              </a:endParaRPr>
            </a:p>
          </p:txBody>
        </p:sp>
      </p:grpSp>
      <p:sp>
        <p:nvSpPr>
          <p:cNvPr id="324615" name="Subtitle 2"/>
          <p:cNvSpPr txBox="1">
            <a:spLocks/>
          </p:cNvSpPr>
          <p:nvPr/>
        </p:nvSpPr>
        <p:spPr bwMode="auto">
          <a:xfrm>
            <a:off x="0" y="5805488"/>
            <a:ext cx="11525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ar-JO" b="1" dirty="0">
                <a:solidFill>
                  <a:srgbClr val="000000"/>
                </a:solidFill>
              </a:rPr>
              <a:t>بولس</a:t>
            </a:r>
            <a:endParaRPr lang="en-US" b="1" dirty="0">
              <a:solidFill>
                <a:srgbClr val="000000"/>
              </a:solidFill>
            </a:endParaRPr>
          </a:p>
        </p:txBody>
      </p:sp>
      <p:sp>
        <p:nvSpPr>
          <p:cNvPr id="324616" name="Subtitle 2"/>
          <p:cNvSpPr txBox="1">
            <a:spLocks/>
          </p:cNvSpPr>
          <p:nvPr/>
        </p:nvSpPr>
        <p:spPr bwMode="auto">
          <a:xfrm>
            <a:off x="1042988" y="5805488"/>
            <a:ext cx="14414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ar-JO" b="1" dirty="0">
                <a:solidFill>
                  <a:srgbClr val="000000"/>
                </a:solidFill>
              </a:rPr>
              <a:t>تيموثاوس</a:t>
            </a:r>
            <a:endParaRPr lang="en-US" b="1" dirty="0">
              <a:solidFill>
                <a:srgbClr val="000000"/>
              </a:solidFill>
            </a:endParaRPr>
          </a:p>
        </p:txBody>
      </p:sp>
      <p:sp>
        <p:nvSpPr>
          <p:cNvPr id="324617" name="Subtitle 2"/>
          <p:cNvSpPr txBox="1">
            <a:spLocks/>
          </p:cNvSpPr>
          <p:nvPr/>
        </p:nvSpPr>
        <p:spPr bwMode="auto">
          <a:xfrm>
            <a:off x="2555875" y="5805488"/>
            <a:ext cx="147637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ar-JO" b="1" dirty="0">
                <a:solidFill>
                  <a:srgbClr val="000000"/>
                </a:solidFill>
              </a:rPr>
              <a:t>رجال أكفاء</a:t>
            </a:r>
            <a:endParaRPr lang="en-US" b="1" dirty="0">
              <a:solidFill>
                <a:srgbClr val="000000"/>
              </a:solidFill>
            </a:endParaRPr>
          </a:p>
        </p:txBody>
      </p:sp>
      <p:sp>
        <p:nvSpPr>
          <p:cNvPr id="324618" name="Subtitle 2"/>
          <p:cNvSpPr txBox="1">
            <a:spLocks/>
          </p:cNvSpPr>
          <p:nvPr/>
        </p:nvSpPr>
        <p:spPr bwMode="auto">
          <a:xfrm>
            <a:off x="3995738" y="5805488"/>
            <a:ext cx="1439862"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ar-JO" b="1" dirty="0">
                <a:solidFill>
                  <a:srgbClr val="000000"/>
                </a:solidFill>
              </a:rPr>
              <a:t>آخرين</a:t>
            </a:r>
            <a:endParaRPr lang="en-US" b="1" dirty="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42" r="23639"/>
          <a:stretch/>
        </p:blipFill>
        <p:spPr bwMode="auto">
          <a:xfrm>
            <a:off x="0" y="-48706"/>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8705"/>
            <a:ext cx="3779912" cy="6718066"/>
          </a:xfrm>
          <a:effectLst/>
        </p:spPr>
        <p:txBody>
          <a:bodyPr anchor="t"/>
          <a:lstStyle/>
          <a:p>
            <a:pPr rtl="1">
              <a:defRPr/>
            </a:pPr>
            <a:r>
              <a:rPr lang="ar-JO" sz="2800" b="1" dirty="0">
                <a:solidFill>
                  <a:srgbClr val="000000"/>
                </a:solidFill>
                <a:latin typeface="Arial" charset="0"/>
                <a:ea typeface="ＭＳ Ｐゴシック" charset="0"/>
                <a:cs typeface="ＭＳ Ｐゴシック" charset="0"/>
              </a:rPr>
              <a:t>لأنه سيكون وقت لا يحتملون فيه التعليم الصحيح بل حسب شهواتهم الخاصة يجمعون لهم معلمين مستحكة مسامعهم فيصرفون مسامعهم عن الحق و ينحرفون إلى الخرافات</a:t>
            </a:r>
            <a:br>
              <a:rPr lang="ar-JO" sz="2800" b="1" dirty="0">
                <a:solidFill>
                  <a:srgbClr val="000000"/>
                </a:solidFill>
                <a:latin typeface="Arial" charset="0"/>
                <a:ea typeface="ＭＳ Ｐゴシック" charset="0"/>
                <a:cs typeface="ＭＳ Ｐゴシック" charset="0"/>
              </a:rPr>
            </a:br>
            <a:r>
              <a:rPr lang="en-US" sz="2800" b="1" dirty="0">
                <a:solidFill>
                  <a:srgbClr val="000000"/>
                </a:solidFill>
                <a:latin typeface="Arial" charset="0"/>
                <a:ea typeface="ＭＳ Ｐゴシック" charset="0"/>
                <a:cs typeface="ＭＳ Ｐゴシック" charset="0"/>
              </a:rPr>
              <a:t>)</a:t>
            </a:r>
            <a:r>
              <a:rPr lang="ar-JO" sz="2800" b="1" dirty="0">
                <a:solidFill>
                  <a:srgbClr val="000000"/>
                </a:solidFill>
                <a:latin typeface="Arial" charset="0"/>
                <a:ea typeface="ＭＳ Ｐゴシック" charset="0"/>
                <a:cs typeface="ＭＳ Ｐゴシック" charset="0"/>
              </a:rPr>
              <a:t>2 تيموثاوس 4: 3-4</a:t>
            </a:r>
            <a:r>
              <a:rPr lang="en-US" sz="2800" b="1" dirty="0">
                <a:solidFill>
                  <a:srgbClr val="000000"/>
                </a:solidFill>
                <a:latin typeface="Arial" charset="0"/>
                <a:ea typeface="ＭＳ Ｐゴシック" charset="0"/>
                <a:cs typeface="ＭＳ Ｐゴシック" charset="0"/>
              </a:rPr>
              <a:t>(</a:t>
            </a:r>
            <a:endParaRPr lang="en-US" sz="2800" b="1" dirty="0">
              <a:solidFill>
                <a:srgbClr val="000000"/>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kern="0" dirty="0">
                <a:latin typeface="Arial" charset="0"/>
                <a:ea typeface="ＭＳ Ｐゴシック" charset="0"/>
                <a:cs typeface="ＭＳ Ｐゴシック" charset="0"/>
              </a:rPr>
              <a:t>يصرفون مسامعهم</a:t>
            </a:r>
          </a:p>
          <a:p>
            <a:pPr>
              <a:defRPr/>
            </a:pPr>
            <a:r>
              <a:rPr lang="en-SG" sz="2800" b="1" i="1" kern="0" dirty="0">
                <a:latin typeface="Arial" charset="0"/>
                <a:ea typeface="ＭＳ Ｐゴシック" charset="0"/>
                <a:cs typeface="ＭＳ Ｐゴシック" charset="0"/>
              </a:rPr>
              <a:t>(</a:t>
            </a:r>
            <a:r>
              <a:rPr lang="en-SG" sz="2800" b="1" i="1" kern="0" dirty="0" err="1">
                <a:latin typeface="Arial" charset="0"/>
                <a:ea typeface="ＭＳ Ｐゴシック" charset="0"/>
                <a:cs typeface="ＭＳ Ｐゴシック" charset="0"/>
              </a:rPr>
              <a:t>apostrepho</a:t>
            </a:r>
            <a:r>
              <a:rPr lang="en-SG" sz="2800" b="1" i="1" kern="0" dirty="0">
                <a:latin typeface="Arial" charset="0"/>
                <a:ea typeface="ＭＳ Ｐゴシック" charset="0"/>
                <a:cs typeface="ＭＳ Ｐゴシック" charset="0"/>
              </a:rPr>
              <a:t>) </a:t>
            </a:r>
            <a:endParaRPr lang="ar-JO" sz="2800" b="1" i="1" kern="0" dirty="0">
              <a:latin typeface="Arial" charset="0"/>
              <a:ea typeface="ＭＳ Ｐゴシック" charset="0"/>
              <a:cs typeface="ＭＳ Ｐゴシック" charset="0"/>
            </a:endParaRPr>
          </a:p>
          <a:p>
            <a:pPr>
              <a:defRPr/>
            </a:pPr>
            <a:r>
              <a:rPr lang="ar-JO" sz="2800" b="1" kern="0" dirty="0">
                <a:latin typeface="Arial" charset="0"/>
                <a:ea typeface="ＭＳ Ｐゴシック" charset="0"/>
                <a:cs typeface="ＭＳ Ｐゴシック" charset="0"/>
              </a:rPr>
              <a:t>عن الحق</a:t>
            </a:r>
            <a:br>
              <a:rPr lang="en-SG" sz="2800" b="1" kern="0" dirty="0">
                <a:latin typeface="Arial" charset="0"/>
                <a:ea typeface="ＭＳ Ｐゴシック" charset="0"/>
                <a:cs typeface="ＭＳ Ｐゴシック" charset="0"/>
              </a:rPr>
            </a:br>
            <a:r>
              <a:rPr lang="en-SG" sz="2800" b="1" kern="0" dirty="0">
                <a:latin typeface="Arial" charset="0"/>
                <a:ea typeface="ＭＳ Ｐゴシック" charset="0"/>
                <a:cs typeface="ＭＳ Ｐゴシック" charset="0"/>
              </a:rPr>
              <a:t>(</a:t>
            </a:r>
            <a:r>
              <a:rPr lang="ar-JO" sz="2800" b="1" kern="0" dirty="0">
                <a:latin typeface="Arial" charset="0"/>
                <a:ea typeface="ＭＳ Ｐゴシック" charset="0"/>
                <a:cs typeface="ＭＳ Ｐゴシック" charset="0"/>
              </a:rPr>
              <a:t>2 تيموثاوس 4: 4</a:t>
            </a:r>
            <a:r>
              <a:rPr lang="en-SG" sz="2800" b="1" kern="0" dirty="0">
                <a:latin typeface="Arial" charset="0"/>
                <a:ea typeface="ＭＳ Ｐゴシック" charset="0"/>
                <a:cs typeface="ＭＳ Ｐゴシック" charset="0"/>
              </a:rPr>
              <a:t>)</a:t>
            </a:r>
            <a:endParaRPr lang="en-US" sz="2800" b="1" kern="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61134953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p:nvPr/>
        </p:nvSpPr>
        <p:spPr>
          <a:xfrm>
            <a:off x="615950" y="549314"/>
            <a:ext cx="2725738" cy="110799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3800"/>
            </a:lvl1pPr>
          </a:lstStyle>
          <a:p>
            <a:pPr algn="ctr" defTabSz="410730" eaLnBrk="1" fontAlgn="auto" hangingPunct="1">
              <a:spcBef>
                <a:spcPts val="0"/>
              </a:spcBef>
              <a:spcAft>
                <a:spcPts val="0"/>
              </a:spcAft>
              <a:defRPr sz="1800">
                <a:solidFill>
                  <a:srgbClr val="000000"/>
                </a:solidFill>
              </a:defRPr>
            </a:pPr>
            <a:r>
              <a:rPr lang="ar-JO" sz="3600" kern="0" dirty="0">
                <a:solidFill>
                  <a:srgbClr val="000000"/>
                </a:solidFill>
                <a:latin typeface="Papyrus"/>
                <a:ea typeface="Papyrus"/>
                <a:cs typeface="Papyrus"/>
                <a:sym typeface="Papyrus"/>
              </a:rPr>
              <a:t>مستويات</a:t>
            </a:r>
          </a:p>
          <a:p>
            <a:pPr algn="ctr" defTabSz="410730" eaLnBrk="1" fontAlgn="auto" hangingPunct="1">
              <a:spcBef>
                <a:spcPts val="0"/>
              </a:spcBef>
              <a:spcAft>
                <a:spcPts val="0"/>
              </a:spcAft>
              <a:defRPr sz="1800">
                <a:solidFill>
                  <a:srgbClr val="000000"/>
                </a:solidFill>
              </a:defRPr>
            </a:pPr>
            <a:r>
              <a:rPr lang="ar-JO" sz="3600" kern="0" dirty="0">
                <a:solidFill>
                  <a:srgbClr val="000000"/>
                </a:solidFill>
                <a:latin typeface="Papyrus"/>
                <a:ea typeface="Papyrus"/>
                <a:cs typeface="Papyrus"/>
                <a:sym typeface="Papyrus"/>
              </a:rPr>
              <a:t>التلمذة</a:t>
            </a:r>
            <a:endParaRPr sz="3600" kern="0" dirty="0">
              <a:solidFill>
                <a:srgbClr val="000000"/>
              </a:solidFill>
              <a:latin typeface="Papyrus"/>
              <a:ea typeface="Papyrus"/>
              <a:cs typeface="Papyrus"/>
              <a:sym typeface="Papyrus"/>
            </a:endParaRPr>
          </a:p>
        </p:txBody>
      </p:sp>
      <p:sp>
        <p:nvSpPr>
          <p:cNvPr id="171" name="Shape 171"/>
          <p:cNvSpPr/>
          <p:nvPr/>
        </p:nvSpPr>
        <p:spPr>
          <a:xfrm>
            <a:off x="5010150" y="3579813"/>
            <a:ext cx="1374775" cy="0"/>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2" name="Shape 172"/>
          <p:cNvSpPr/>
          <p:nvPr/>
        </p:nvSpPr>
        <p:spPr>
          <a:xfrm flipH="1">
            <a:off x="2527300" y="3579813"/>
            <a:ext cx="1285875" cy="0"/>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3" name="Shape 173"/>
          <p:cNvSpPr/>
          <p:nvPr/>
        </p:nvSpPr>
        <p:spPr>
          <a:xfrm>
            <a:off x="4419600" y="4111625"/>
            <a:ext cx="0" cy="1096963"/>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4" name="Shape 174"/>
          <p:cNvSpPr/>
          <p:nvPr/>
        </p:nvSpPr>
        <p:spPr>
          <a:xfrm flipV="1">
            <a:off x="4419600" y="2024063"/>
            <a:ext cx="0" cy="993775"/>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pic>
        <p:nvPicPr>
          <p:cNvPr id="326662"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0363" y="3082925"/>
            <a:ext cx="496887" cy="99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326663"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6238" y="3082925"/>
            <a:ext cx="496887" cy="99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326664"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81813" y="3082925"/>
            <a:ext cx="496887" cy="99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326665"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0363" y="5243513"/>
            <a:ext cx="496887" cy="99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326666"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0363" y="966788"/>
            <a:ext cx="496887" cy="99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180" name="Shape 180"/>
          <p:cNvSpPr/>
          <p:nvPr/>
        </p:nvSpPr>
        <p:spPr>
          <a:xfrm>
            <a:off x="4932363" y="1196975"/>
            <a:ext cx="3781425" cy="5540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3800"/>
            </a:lvl1pPr>
          </a:lstStyle>
          <a:p>
            <a:pPr defTabSz="410730" eaLnBrk="1" fontAlgn="auto" hangingPunct="1">
              <a:spcBef>
                <a:spcPts val="0"/>
              </a:spcBef>
              <a:spcAft>
                <a:spcPts val="0"/>
              </a:spcAft>
              <a:defRPr sz="1800">
                <a:solidFill>
                  <a:srgbClr val="000000"/>
                </a:solidFill>
              </a:defRPr>
            </a:pPr>
            <a:r>
              <a:rPr lang="ar-JO" sz="3600" kern="0" dirty="0">
                <a:solidFill>
                  <a:srgbClr val="000000"/>
                </a:solidFill>
                <a:latin typeface="Papyrus"/>
                <a:ea typeface="Papyrus"/>
                <a:cs typeface="Papyrus"/>
                <a:sym typeface="Papyrus"/>
              </a:rPr>
              <a:t>مشجع (بولس)</a:t>
            </a:r>
            <a:endParaRPr sz="3600" kern="0" dirty="0">
              <a:solidFill>
                <a:srgbClr val="000000"/>
              </a:solidFill>
              <a:latin typeface="Papyrus"/>
              <a:ea typeface="Papyrus"/>
              <a:cs typeface="Papyrus"/>
              <a:sym typeface="Papyrus"/>
            </a:endParaRPr>
          </a:p>
        </p:txBody>
      </p:sp>
      <p:sp>
        <p:nvSpPr>
          <p:cNvPr id="181" name="Shape 181"/>
          <p:cNvSpPr/>
          <p:nvPr/>
        </p:nvSpPr>
        <p:spPr>
          <a:xfrm>
            <a:off x="4932363" y="5321320"/>
            <a:ext cx="3992562" cy="5539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3800"/>
            </a:lvl1pPr>
          </a:lstStyle>
          <a:p>
            <a:pPr defTabSz="410730" eaLnBrk="1" fontAlgn="auto" hangingPunct="1">
              <a:spcBef>
                <a:spcPts val="0"/>
              </a:spcBef>
              <a:spcAft>
                <a:spcPts val="0"/>
              </a:spcAft>
              <a:defRPr sz="1800">
                <a:solidFill>
                  <a:srgbClr val="000000"/>
                </a:solidFill>
              </a:defRPr>
            </a:pPr>
            <a:r>
              <a:rPr lang="ar-JO" sz="3600" kern="0" dirty="0">
                <a:solidFill>
                  <a:srgbClr val="000000"/>
                </a:solidFill>
                <a:latin typeface="Papyrus"/>
                <a:ea typeface="Papyrus"/>
                <a:cs typeface="Papyrus"/>
                <a:sym typeface="Papyrus"/>
              </a:rPr>
              <a:t>متشجع (آخرين)</a:t>
            </a:r>
            <a:endParaRPr sz="3600" kern="0" dirty="0">
              <a:solidFill>
                <a:srgbClr val="000000"/>
              </a:solidFill>
              <a:latin typeface="Papyrus"/>
              <a:ea typeface="Papyrus"/>
              <a:cs typeface="Papyrus"/>
              <a:sym typeface="Papyrus"/>
            </a:endParaRPr>
          </a:p>
        </p:txBody>
      </p:sp>
      <p:sp>
        <p:nvSpPr>
          <p:cNvPr id="182" name="Shape 182"/>
          <p:cNvSpPr/>
          <p:nvPr/>
        </p:nvSpPr>
        <p:spPr>
          <a:xfrm>
            <a:off x="4672013" y="3185060"/>
            <a:ext cx="2330450" cy="110799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3800"/>
            </a:lvl1pPr>
          </a:lstStyle>
          <a:p>
            <a:pPr algn="ctr" defTabSz="410730" eaLnBrk="1" fontAlgn="auto" hangingPunct="1">
              <a:spcBef>
                <a:spcPts val="0"/>
              </a:spcBef>
              <a:spcAft>
                <a:spcPts val="0"/>
              </a:spcAft>
              <a:defRPr sz="1800">
                <a:solidFill>
                  <a:srgbClr val="000000"/>
                </a:solidFill>
              </a:defRPr>
            </a:pPr>
            <a:r>
              <a:rPr lang="ar-JO" sz="3600" kern="0" dirty="0">
                <a:solidFill>
                  <a:srgbClr val="000000"/>
                </a:solidFill>
                <a:latin typeface="Papyrus"/>
                <a:ea typeface="Papyrus"/>
                <a:cs typeface="Papyrus"/>
                <a:sym typeface="Papyrus"/>
              </a:rPr>
              <a:t>نظير</a:t>
            </a:r>
          </a:p>
          <a:p>
            <a:pPr algn="ctr" defTabSz="410730" eaLnBrk="1" fontAlgn="auto" hangingPunct="1">
              <a:spcBef>
                <a:spcPts val="0"/>
              </a:spcBef>
              <a:spcAft>
                <a:spcPts val="0"/>
              </a:spcAft>
              <a:defRPr sz="1800">
                <a:solidFill>
                  <a:srgbClr val="000000"/>
                </a:solidFill>
              </a:defRPr>
            </a:pPr>
            <a:r>
              <a:rPr lang="en-US" sz="3600" kern="0" dirty="0">
                <a:solidFill>
                  <a:srgbClr val="000000"/>
                </a:solidFill>
                <a:latin typeface="Papyrus"/>
                <a:ea typeface="Papyrus"/>
                <a:cs typeface="Papyrus"/>
                <a:sym typeface="Papyrus"/>
              </a:rPr>
              <a:t> (</a:t>
            </a:r>
            <a:r>
              <a:rPr lang="ar-JO" sz="3600" kern="0" dirty="0">
                <a:solidFill>
                  <a:srgbClr val="000000"/>
                </a:solidFill>
                <a:latin typeface="Papyrus"/>
                <a:ea typeface="Papyrus"/>
                <a:cs typeface="Papyrus"/>
                <a:sym typeface="Papyrus"/>
              </a:rPr>
              <a:t>نيموثاوس</a:t>
            </a:r>
            <a:r>
              <a:rPr lang="en-US" sz="3600" kern="0" dirty="0">
                <a:solidFill>
                  <a:srgbClr val="000000"/>
                </a:solidFill>
                <a:latin typeface="Papyrus"/>
                <a:ea typeface="Papyrus"/>
                <a:cs typeface="Papyrus"/>
                <a:sym typeface="Papyrus"/>
              </a:rPr>
              <a:t>)</a:t>
            </a:r>
            <a:endParaRPr sz="3600" kern="0" dirty="0">
              <a:solidFill>
                <a:srgbClr val="000000"/>
              </a:solidFill>
              <a:latin typeface="Papyrus"/>
              <a:ea typeface="Papyrus"/>
              <a:cs typeface="Papyrus"/>
              <a:sym typeface="Papyrus"/>
            </a:endParaRPr>
          </a:p>
        </p:txBody>
      </p:sp>
      <p:sp>
        <p:nvSpPr>
          <p:cNvPr id="183" name="Shape 183"/>
          <p:cNvSpPr/>
          <p:nvPr/>
        </p:nvSpPr>
        <p:spPr>
          <a:xfrm>
            <a:off x="2413000" y="3126284"/>
            <a:ext cx="1692275" cy="5540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3800"/>
            </a:lvl1pPr>
          </a:lstStyle>
          <a:p>
            <a:pPr algn="ctr" defTabSz="410730" eaLnBrk="1" fontAlgn="auto" hangingPunct="1">
              <a:spcBef>
                <a:spcPts val="0"/>
              </a:spcBef>
              <a:spcAft>
                <a:spcPts val="0"/>
              </a:spcAft>
              <a:defRPr sz="1800">
                <a:solidFill>
                  <a:srgbClr val="000000"/>
                </a:solidFill>
              </a:defRPr>
            </a:pPr>
            <a:r>
              <a:rPr lang="ar-JO" sz="3600" kern="0" dirty="0">
                <a:solidFill>
                  <a:srgbClr val="000000"/>
                </a:solidFill>
                <a:latin typeface="Papyrus"/>
                <a:ea typeface="Papyrus"/>
                <a:cs typeface="Papyrus"/>
                <a:sym typeface="Papyrus"/>
              </a:rPr>
              <a:t>نظير</a:t>
            </a:r>
            <a:endParaRPr sz="3600" kern="0" dirty="0">
              <a:solidFill>
                <a:srgbClr val="000000"/>
              </a:solidFill>
              <a:latin typeface="Papyrus"/>
              <a:ea typeface="Papyrus"/>
              <a:cs typeface="Papyrus"/>
              <a:sym typeface="Papyrus"/>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itle 1"/>
          <p:cNvSpPr>
            <a:spLocks noGrp="1"/>
          </p:cNvSpPr>
          <p:nvPr>
            <p:ph type="ctrTitle"/>
          </p:nvPr>
        </p:nvSpPr>
        <p:spPr>
          <a:xfrm>
            <a:off x="827088" y="151232"/>
            <a:ext cx="5113337" cy="2086725"/>
          </a:xfrm>
        </p:spPr>
        <p:txBody>
          <a:bodyPr>
            <a:spAutoFit/>
          </a:bodyPr>
          <a:lstStyle/>
          <a:p>
            <a:pPr>
              <a:lnSpc>
                <a:spcPct val="90000"/>
              </a:lnSpc>
              <a:defRPr/>
            </a:pPr>
            <a:r>
              <a:rPr lang="ar-JO" sz="4800" b="1" kern="1200" dirty="0">
                <a:solidFill>
                  <a:srgbClr val="FFFFFF"/>
                </a:solidFill>
                <a:latin typeface="Arial" charset="0"/>
                <a:ea typeface="ＭＳ Ｐゴシック" charset="0"/>
                <a:cs typeface="ＭＳ Ｐゴシック" charset="0"/>
              </a:rPr>
              <a:t>مجموعات</a:t>
            </a:r>
            <a:br>
              <a:rPr lang="ar-JO" sz="4800" b="1" kern="1200" dirty="0">
                <a:solidFill>
                  <a:srgbClr val="FFFFFF"/>
                </a:solidFill>
                <a:latin typeface="Arial" charset="0"/>
                <a:ea typeface="ＭＳ Ｐゴシック" charset="0"/>
                <a:cs typeface="ＭＳ Ｐゴシック" charset="0"/>
              </a:rPr>
            </a:br>
            <a:r>
              <a:rPr lang="ar-JO" sz="4800" b="1" kern="1200" dirty="0">
                <a:solidFill>
                  <a:srgbClr val="FFFFFF"/>
                </a:solidFill>
                <a:latin typeface="Arial" charset="0"/>
                <a:ea typeface="ＭＳ Ｐゴシック" charset="0"/>
                <a:cs typeface="ＭＳ Ｐゴシック" charset="0"/>
              </a:rPr>
              <a:t>الحياة</a:t>
            </a:r>
            <a:br>
              <a:rPr lang="ar-JO" sz="4800" b="1" kern="1200" dirty="0">
                <a:solidFill>
                  <a:srgbClr val="FFFFFF"/>
                </a:solidFill>
                <a:latin typeface="Arial" charset="0"/>
                <a:ea typeface="ＭＳ Ｐゴシック" charset="0"/>
                <a:cs typeface="ＭＳ Ｐゴシック" charset="0"/>
              </a:rPr>
            </a:br>
            <a:r>
              <a:rPr lang="ar-JO" sz="4800" b="1" kern="1200" dirty="0">
                <a:solidFill>
                  <a:srgbClr val="FFFFFF"/>
                </a:solidFill>
                <a:latin typeface="Arial" charset="0"/>
                <a:ea typeface="ＭＳ Ｐゴシック" charset="0"/>
                <a:cs typeface="ＭＳ Ｐゴシック" charset="0"/>
              </a:rPr>
              <a:t>المتغيرة</a:t>
            </a:r>
            <a:endParaRPr lang="en-US" sz="4800" b="1" kern="1200" dirty="0">
              <a:solidFill>
                <a:srgbClr val="FFFFFF"/>
              </a:solidFill>
              <a:latin typeface="Arial" charset="0"/>
              <a:ea typeface="ＭＳ Ｐゴシック" charset="0"/>
              <a:cs typeface="ＭＳ Ｐゴシック" charset="0"/>
            </a:endParaRPr>
          </a:p>
        </p:txBody>
      </p:sp>
      <p:sp>
        <p:nvSpPr>
          <p:cNvPr id="551938" name="TextBox 13"/>
          <p:cNvSpPr txBox="1">
            <a:spLocks noChangeArrowheads="1"/>
          </p:cNvSpPr>
          <p:nvPr/>
        </p:nvSpPr>
        <p:spPr bwMode="auto">
          <a:xfrm>
            <a:off x="0" y="2281238"/>
            <a:ext cx="91440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4000" b="1" dirty="0">
                <a:solidFill>
                  <a:srgbClr val="FFFFFF"/>
                </a:solidFill>
              </a:rPr>
              <a:t>التعهد : تقابل لمدة ساعة أسبوعياً مع شخص أو شخصين آخرين من نفس الجنس لتقديم المحاسبية في ثلاث نقاط :</a:t>
            </a:r>
            <a:endParaRPr lang="en-US" sz="4000" b="1" dirty="0">
              <a:solidFill>
                <a:srgbClr val="FFFFFF"/>
              </a:solidFill>
            </a:endParaRPr>
          </a:p>
        </p:txBody>
      </p:sp>
      <p:sp>
        <p:nvSpPr>
          <p:cNvPr id="551939" name="TextBox 13"/>
          <p:cNvSpPr txBox="1">
            <a:spLocks noChangeArrowheads="1"/>
          </p:cNvSpPr>
          <p:nvPr/>
        </p:nvSpPr>
        <p:spPr bwMode="auto">
          <a:xfrm>
            <a:off x="-25400" y="4370388"/>
            <a:ext cx="91440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42950" indent="-7429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4000" b="1" dirty="0">
                <a:solidFill>
                  <a:srgbClr val="FFFF00"/>
                </a:solidFill>
              </a:rPr>
              <a:t>1. اعترف </a:t>
            </a:r>
            <a:r>
              <a:rPr lang="ar-JO" sz="4000" b="1" dirty="0">
                <a:solidFill>
                  <a:srgbClr val="FFFFFF"/>
                </a:solidFill>
              </a:rPr>
              <a:t>بخطية في حوالي 10 أسئلة</a:t>
            </a:r>
            <a:endParaRPr lang="en-US" sz="4000" b="1" dirty="0">
              <a:solidFill>
                <a:srgbClr val="FFFFFF"/>
              </a:solidFill>
            </a:endParaRPr>
          </a:p>
          <a:p>
            <a:pPr algn="r"/>
            <a:r>
              <a:rPr lang="ar-JO" sz="4000" b="1" dirty="0">
                <a:solidFill>
                  <a:srgbClr val="FFFF00"/>
                </a:solidFill>
              </a:rPr>
              <a:t>2. اقرأ </a:t>
            </a:r>
            <a:r>
              <a:rPr lang="ar-JO" sz="4000" b="1" dirty="0">
                <a:solidFill>
                  <a:srgbClr val="FFFFFF"/>
                </a:solidFill>
              </a:rPr>
              <a:t>3 اصحاحات من الكتاب المقدس يومياً</a:t>
            </a:r>
            <a:endParaRPr lang="en-US" sz="4000" b="1" dirty="0">
              <a:solidFill>
                <a:srgbClr val="FFFFFF"/>
              </a:solidFill>
            </a:endParaRPr>
          </a:p>
          <a:p>
            <a:pPr algn="r"/>
            <a:r>
              <a:rPr lang="ar-JO" sz="4000" b="1" dirty="0">
                <a:solidFill>
                  <a:srgbClr val="FFFF00"/>
                </a:solidFill>
              </a:rPr>
              <a:t>3. صلي </a:t>
            </a:r>
            <a:r>
              <a:rPr lang="ar-JO" sz="4000" b="1" dirty="0">
                <a:solidFill>
                  <a:srgbClr val="FFFFFF"/>
                </a:solidFill>
              </a:rPr>
              <a:t>من أجل الأصدقاء الضالين</a:t>
            </a:r>
            <a:endParaRPr lang="en-US" sz="4000" b="1" dirty="0">
              <a:solidFill>
                <a:srgbClr val="FFFFFF"/>
              </a:solidFill>
            </a:endParaRPr>
          </a:p>
        </p:txBody>
      </p:sp>
      <p:pic>
        <p:nvPicPr>
          <p:cNvPr id="328708" name="Picture 1" descr="Life Transformation Group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9" name="TextBox 13"/>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i="1" dirty="0">
                <a:solidFill>
                  <a:srgbClr val="FFFFFF"/>
                </a:solidFill>
              </a:rPr>
              <a:t>شركاء التضاعف في الكنيسة</a:t>
            </a:r>
            <a:r>
              <a:rPr lang="en-US" b="1" i="1" dirty="0">
                <a:solidFill>
                  <a:srgbClr val="FFFFFF"/>
                </a:solidFill>
              </a:rPr>
              <a:t>      ––www.CMAResources.org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1938"/>
                                        </p:tgtEl>
                                        <p:attrNameLst>
                                          <p:attrName>style.visibility</p:attrName>
                                        </p:attrNameLst>
                                      </p:cBhvr>
                                      <p:to>
                                        <p:strVal val="visible"/>
                                      </p:to>
                                    </p:set>
                                    <p:anim calcmode="lin" valueType="num">
                                      <p:cBhvr additive="base">
                                        <p:cTn id="7" dur="500" fill="hold"/>
                                        <p:tgtEl>
                                          <p:spTgt spid="551938"/>
                                        </p:tgtEl>
                                        <p:attrNameLst>
                                          <p:attrName>ppt_x</p:attrName>
                                        </p:attrNameLst>
                                      </p:cBhvr>
                                      <p:tavLst>
                                        <p:tav tm="0">
                                          <p:val>
                                            <p:strVal val="#ppt_x"/>
                                          </p:val>
                                        </p:tav>
                                        <p:tav tm="100000">
                                          <p:val>
                                            <p:strVal val="#ppt_x"/>
                                          </p:val>
                                        </p:tav>
                                      </p:tavLst>
                                    </p:anim>
                                    <p:anim calcmode="lin" valueType="num">
                                      <p:cBhvr additive="base">
                                        <p:cTn id="8" dur="500" fill="hold"/>
                                        <p:tgtEl>
                                          <p:spTgt spid="5519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1939"/>
                                        </p:tgtEl>
                                        <p:attrNameLst>
                                          <p:attrName>style.visibility</p:attrName>
                                        </p:attrNameLst>
                                      </p:cBhvr>
                                      <p:to>
                                        <p:strVal val="visible"/>
                                      </p:to>
                                    </p:set>
                                    <p:anim calcmode="lin" valueType="num">
                                      <p:cBhvr additive="base">
                                        <p:cTn id="13" dur="500" fill="hold"/>
                                        <p:tgtEl>
                                          <p:spTgt spid="551939"/>
                                        </p:tgtEl>
                                        <p:attrNameLst>
                                          <p:attrName>ppt_x</p:attrName>
                                        </p:attrNameLst>
                                      </p:cBhvr>
                                      <p:tavLst>
                                        <p:tav tm="0">
                                          <p:val>
                                            <p:strVal val="#ppt_x"/>
                                          </p:val>
                                        </p:tav>
                                        <p:tav tm="100000">
                                          <p:val>
                                            <p:strVal val="#ppt_x"/>
                                          </p:val>
                                        </p:tav>
                                      </p:tavLst>
                                    </p:anim>
                                    <p:anim calcmode="lin" valueType="num">
                                      <p:cBhvr additive="base">
                                        <p:cTn id="14" dur="500" fill="hold"/>
                                        <p:tgtEl>
                                          <p:spTgt spid="5519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8" grpId="0"/>
      <p:bldP spid="55193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ar-JO" b="1" dirty="0"/>
              <a:t>كجندي صالح أظهر التزامًا لا يتزعزع لإرضاء رئيسك يسوع (2: 3-4)</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0192320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716016" cy="6351859"/>
          </a:xfrm>
          <a:effectLst>
            <a:outerShdw blurRad="63500" dist="35921" dir="2700000" algn="ctr" rotWithShape="0">
              <a:schemeClr val="tx2">
                <a:alpha val="74998"/>
              </a:schemeClr>
            </a:outerShdw>
          </a:effectLst>
        </p:spPr>
        <p:txBody>
          <a:bodyPr anchor="t"/>
          <a:lstStyle/>
          <a:p>
            <a:pPr>
              <a:defRPr/>
            </a:pPr>
            <a:r>
              <a:rPr lang="ar-SA" sz="3200" b="1" baseline="30000" dirty="0"/>
              <a:t>3</a:t>
            </a:r>
            <a:r>
              <a:rPr lang="ar-SA" sz="3200" b="1" dirty="0"/>
              <a:t>فَاشْتَرِكْ أَنْتَ فِي احْتِمَالِ الْمَشَقَّاتِ كَجُنْدِيٍّ صَالِحٍ لِيَسُوعَ الْمَسِيحِ. </a:t>
            </a:r>
            <a:r>
              <a:rPr lang="ar-SA" sz="3200" b="1" baseline="30000" dirty="0"/>
              <a:t>4</a:t>
            </a:r>
            <a:r>
              <a:rPr lang="ar-SA" sz="3200" b="1" dirty="0"/>
              <a:t>لَيْسَ أَحَدٌ وَهُوَ يَتَجَنَّدُ يَرْتَبِكُ بِأَعْمَالِ الْحَيَاةِ لِكَيْ يُرْضِيَ مَنْ جَنَّدَهُ.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ar-JO" sz="3200" b="1" dirty="0">
                <a:effectLst>
                  <a:glow rad="127000">
                    <a:schemeClr val="tx1"/>
                  </a:glow>
                </a:effectLst>
                <a:latin typeface="Arial" charset="0"/>
                <a:ea typeface="ＭＳ Ｐゴシック" charset="0"/>
                <a:cs typeface="ＭＳ Ｐゴシック" charset="0"/>
              </a:rPr>
              <a:t>2 تيموثاوس 2: 3-4</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descr="Related image">
            <a:extLst>
              <a:ext uri="{FF2B5EF4-FFF2-40B4-BE49-F238E27FC236}">
                <a16:creationId xmlns:a16="http://schemas.microsoft.com/office/drawing/2014/main" id="{FEE9C233-5899-9948-A0AB-74EB0F6685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36" r="7639"/>
          <a:stretch/>
        </p:blipFill>
        <p:spPr bwMode="auto">
          <a:xfrm>
            <a:off x="5004048" y="-31079"/>
            <a:ext cx="41044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69449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Soldiers</a:t>
            </a:r>
          </a:p>
        </p:txBody>
      </p:sp>
      <p:pic>
        <p:nvPicPr>
          <p:cNvPr id="676866" name="Picture 2" descr="Related image">
            <a:extLst>
              <a:ext uri="{FF2B5EF4-FFF2-40B4-BE49-F238E27FC236}">
                <a16:creationId xmlns:a16="http://schemas.microsoft.com/office/drawing/2014/main" id="{38129969-7963-3841-95D4-694743133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7926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170318"/>
      </p:ext>
    </p:extLst>
  </p:cSld>
  <p:clrMapOvr>
    <a:masterClrMapping/>
  </p:clrMapOvr>
  <p:transition>
    <p:diamon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ar-JO" b="1" dirty="0"/>
              <a:t>مثل رياضي ناجح أطِع قواعد كلمة الله </a:t>
            </a:r>
            <a:br>
              <a:rPr lang="ar-JO" b="1" dirty="0"/>
            </a:br>
            <a:r>
              <a:rPr lang="ar-JO" b="1" dirty="0"/>
              <a:t>(2: 5)</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2889870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13D99E7D-ADF5-6342-A1F0-A4A6C115D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2" y="1010716"/>
            <a:ext cx="9161388" cy="5733256"/>
          </a:xfrm>
          <a:prstGeom prst="rect">
            <a:avLst/>
          </a:prstGeom>
          <a:noFill/>
          <a:extLst>
            <a:ext uri="{909E8E84-426E-40DD-AFC4-6F175D3DCCD1}">
              <a14:hiddenFill xmlns:a14="http://schemas.microsoft.com/office/drawing/2010/main">
                <a:solidFill>
                  <a:srgbClr val="FFFFFF"/>
                </a:solidFill>
              </a14:hiddenFill>
            </a:ext>
          </a:extLst>
        </p:spPr>
      </p:pic>
      <p:sp>
        <p:nvSpPr>
          <p:cNvPr id="101378" name="Rectangle 2"/>
          <p:cNvSpPr>
            <a:spLocks noChangeArrowheads="1"/>
          </p:cNvSpPr>
          <p:nvPr/>
        </p:nvSpPr>
        <p:spPr bwMode="auto">
          <a:xfrm>
            <a:off x="514350" y="909638"/>
            <a:ext cx="8629650" cy="523220"/>
          </a:xfrm>
          <a:prstGeom prst="rect">
            <a:avLst/>
          </a:prstGeom>
          <a:noFill/>
          <a:ln w="9525">
            <a:noFill/>
            <a:miter lim="800000"/>
            <a:headEnd/>
            <a:tailEnd/>
          </a:ln>
          <a:effectLst/>
        </p:spPr>
        <p:txBody>
          <a:bodyPr>
            <a:spAutoFit/>
          </a:bodyPr>
          <a:lstStyle/>
          <a:p>
            <a:pPr lvl="1" indent="-457200" algn="r" eaLnBrk="1" hangingPunct="1">
              <a:defRPr/>
            </a:pPr>
            <a:r>
              <a:rPr lang="ar-JO" altLang="zh-CN" sz="2800" b="1" dirty="0">
                <a:effectLst>
                  <a:outerShdw blurRad="50800" dist="88900" dir="2700000" algn="tl" rotWithShape="0">
                    <a:srgbClr val="000000"/>
                  </a:outerShdw>
                </a:effectLst>
                <a:latin typeface="Arial" pitchFamily="34" charset="0"/>
                <a:ea typeface="宋体" charset="0"/>
                <a:cs typeface="Arial" pitchFamily="34" charset="0"/>
              </a:rPr>
              <a:t>2. الرياضي (2: 5) – الرياضي يجب أن </a:t>
            </a:r>
            <a:r>
              <a:rPr lang="ar-JO" altLang="zh-CN" sz="2800" b="1" dirty="0">
                <a:solidFill>
                  <a:srgbClr val="FFFF00"/>
                </a:solidFill>
                <a:effectLst>
                  <a:outerShdw blurRad="50800" dist="88900" dir="2700000" algn="tl" rotWithShape="0">
                    <a:srgbClr val="000000"/>
                  </a:outerShdw>
                </a:effectLst>
                <a:latin typeface="Arial" pitchFamily="34" charset="0"/>
                <a:ea typeface="宋体" charset="0"/>
                <a:cs typeface="Arial" pitchFamily="34" charset="0"/>
              </a:rPr>
              <a:t>يتبع القوانين </a:t>
            </a:r>
            <a:r>
              <a:rPr lang="ar-JO" altLang="zh-CN" sz="2800" b="1" dirty="0">
                <a:effectLst>
                  <a:outerShdw blurRad="50800" dist="88900" dir="2700000" algn="tl" rotWithShape="0">
                    <a:srgbClr val="000000"/>
                  </a:outerShdw>
                </a:effectLst>
                <a:latin typeface="Arial" pitchFamily="34" charset="0"/>
                <a:ea typeface="宋体" charset="0"/>
                <a:cs typeface="Arial" pitchFamily="34" charset="0"/>
              </a:rPr>
              <a:t>للفوز بالسباق</a:t>
            </a:r>
            <a:endParaRPr lang="en-GB" altLang="zh-CN" sz="2800" b="1" dirty="0">
              <a:effectLst>
                <a:outerShdw blurRad="50800" dist="88900" dir="2700000" algn="tl" rotWithShape="0">
                  <a:srgbClr val="000000"/>
                </a:outerShdw>
              </a:effectLst>
              <a:latin typeface="Arial" pitchFamily="34" charset="0"/>
              <a:ea typeface="宋体" charset="0"/>
              <a:cs typeface="Arial" pitchFamily="34" charset="0"/>
            </a:endParaRPr>
          </a:p>
        </p:txBody>
      </p:sp>
      <p:sp>
        <p:nvSpPr>
          <p:cNvPr id="351236"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ar-JO"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تيموثاوس</a:t>
            </a: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2" name="Title 1"/>
          <p:cNvSpPr>
            <a:spLocks noGrp="1"/>
          </p:cNvSpPr>
          <p:nvPr>
            <p:ph type="title" idx="4294967295"/>
          </p:nvPr>
        </p:nvSpPr>
        <p:spPr>
          <a:xfrm>
            <a:off x="1692275" y="-9525"/>
            <a:ext cx="7451725" cy="774700"/>
          </a:xfrm>
        </p:spPr>
        <p:txBody>
          <a:bodyPr/>
          <a:lstStyle/>
          <a:p>
            <a:pPr algn="l">
              <a:defRPr/>
            </a:pPr>
            <a:r>
              <a:rPr lang="ar-JO" sz="2800" b="1" dirty="0">
                <a:solidFill>
                  <a:srgbClr val="FFFFFF"/>
                </a:solidFill>
                <a:effectLst>
                  <a:outerShdw blurRad="38100" dist="38100" dir="2700000" algn="tl" rotWithShape="0">
                    <a:srgbClr val="000000"/>
                  </a:outerShdw>
                </a:effectLst>
                <a:latin typeface="Arial"/>
                <a:ea typeface="ＭＳ Ｐゴシック"/>
                <a:cs typeface="Arial"/>
              </a:rPr>
              <a:t>صفات الأمانة</a:t>
            </a:r>
            <a:endParaRPr lang="en-US" sz="2800" dirty="0">
              <a:latin typeface="Arial"/>
              <a:cs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ar-JO" b="1" dirty="0"/>
              <a:t>مثل مزارع مجتهد تمتع بفرح الثمر الروحي </a:t>
            </a:r>
            <a:br>
              <a:rPr lang="ar-JO" b="1" dirty="0"/>
            </a:br>
            <a:r>
              <a:rPr lang="ar-JO" b="1" dirty="0"/>
              <a:t>مثل يسوع بعد أن قام (2: 6-13)</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0603911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descr="j028029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813" y="1993900"/>
            <a:ext cx="2738437" cy="362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3282" name="Picture 4" descr="j025043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46775" y="1939925"/>
            <a:ext cx="3197225" cy="387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3283" name="Picture 5" descr="j02504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52775" y="1676400"/>
            <a:ext cx="2790825" cy="428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6" name="Rectangle 2"/>
          <p:cNvSpPr>
            <a:spLocks noChangeArrowheads="1"/>
          </p:cNvSpPr>
          <p:nvPr/>
        </p:nvSpPr>
        <p:spPr bwMode="auto">
          <a:xfrm>
            <a:off x="468313" y="836613"/>
            <a:ext cx="8675687" cy="954107"/>
          </a:xfrm>
          <a:prstGeom prst="rect">
            <a:avLst/>
          </a:prstGeom>
          <a:noFill/>
          <a:ln w="9525">
            <a:noFill/>
            <a:miter lim="800000"/>
            <a:headEnd/>
            <a:tailEnd/>
          </a:ln>
          <a:effectLst/>
        </p:spPr>
        <p:txBody>
          <a:bodyPr>
            <a:spAutoFit/>
          </a:bodyPr>
          <a:lstStyle/>
          <a:p>
            <a:pPr lvl="1" indent="-457200" algn="r" eaLnBrk="1" hangingPunct="1">
              <a:defRPr/>
            </a:pPr>
            <a:r>
              <a:rPr lang="ar-JO" altLang="zh-CN" sz="2800" b="1" dirty="0">
                <a:effectLst>
                  <a:outerShdw blurRad="50800" dist="76200" dir="2700000" algn="tl" rotWithShape="0">
                    <a:srgbClr val="000000"/>
                  </a:outerShdw>
                </a:effectLst>
                <a:latin typeface="Arial" pitchFamily="34" charset="0"/>
                <a:ea typeface="宋体" charset="0"/>
                <a:cs typeface="Arial" pitchFamily="34" charset="0"/>
              </a:rPr>
              <a:t>3. المزارع (2: 6-13) – المزارع يجب أن </a:t>
            </a:r>
            <a:r>
              <a:rPr lang="ar-JO" altLang="zh-CN" sz="2800" b="1" dirty="0">
                <a:solidFill>
                  <a:srgbClr val="FFFF00"/>
                </a:solidFill>
                <a:effectLst>
                  <a:outerShdw blurRad="50800" dist="76200" dir="2700000" algn="tl" rotWithShape="0">
                    <a:srgbClr val="000000"/>
                  </a:outerShdw>
                </a:effectLst>
                <a:latin typeface="Arial" pitchFamily="34" charset="0"/>
                <a:ea typeface="宋体" charset="0"/>
                <a:cs typeface="Arial" pitchFamily="34" charset="0"/>
              </a:rPr>
              <a:t>يعمل بجد </a:t>
            </a:r>
            <a:r>
              <a:rPr lang="ar-JO" altLang="zh-CN" sz="2800" b="1" dirty="0">
                <a:effectLst>
                  <a:outerShdw blurRad="50800" dist="76200" dir="2700000" algn="tl" rotWithShape="0">
                    <a:srgbClr val="000000"/>
                  </a:outerShdw>
                </a:effectLst>
                <a:latin typeface="Arial" pitchFamily="34" charset="0"/>
                <a:ea typeface="宋体" charset="0"/>
                <a:cs typeface="Arial" pitchFamily="34" charset="0"/>
              </a:rPr>
              <a:t>ليحصل على حصاد جيد</a:t>
            </a:r>
            <a:endParaRPr lang="en-GB" altLang="zh-CN" sz="2800" b="1" dirty="0">
              <a:effectLst>
                <a:outerShdw blurRad="50800" dist="76200" dir="2700000" algn="tl" rotWithShape="0">
                  <a:srgbClr val="000000"/>
                </a:outerShdw>
              </a:effectLst>
              <a:latin typeface="Arial" pitchFamily="34" charset="0"/>
              <a:ea typeface="宋体" charset="0"/>
              <a:cs typeface="Arial" pitchFamily="34" charset="0"/>
            </a:endParaRPr>
          </a:p>
        </p:txBody>
      </p:sp>
      <p:sp>
        <p:nvSpPr>
          <p:cNvPr id="353285"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ar-JO"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تيموثاوس</a:t>
            </a: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3" name="Title 2"/>
          <p:cNvSpPr>
            <a:spLocks noGrp="1"/>
          </p:cNvSpPr>
          <p:nvPr>
            <p:ph type="title" idx="4294967295"/>
          </p:nvPr>
        </p:nvSpPr>
        <p:spPr>
          <a:xfrm>
            <a:off x="781050" y="44450"/>
            <a:ext cx="8686800" cy="703263"/>
          </a:xfrm>
        </p:spPr>
        <p:txBody>
          <a:bodyPr/>
          <a:lstStyle/>
          <a:p>
            <a:pPr algn="r">
              <a:defRPr/>
            </a:pPr>
            <a:r>
              <a:rPr lang="ar-JO" sz="2800" b="1" dirty="0"/>
              <a:t>صفات الأمانة</a:t>
            </a:r>
            <a:endParaRPr lang="en-US" sz="2800" b="1" dirty="0"/>
          </a:p>
        </p:txBody>
      </p:sp>
      <p:sp>
        <p:nvSpPr>
          <p:cNvPr id="9" name="Rectangle 2"/>
          <p:cNvSpPr>
            <a:spLocks noChangeArrowheads="1"/>
          </p:cNvSpPr>
          <p:nvPr/>
        </p:nvSpPr>
        <p:spPr bwMode="auto">
          <a:xfrm>
            <a:off x="179388" y="5895975"/>
            <a:ext cx="8785225" cy="523220"/>
          </a:xfrm>
          <a:prstGeom prst="rect">
            <a:avLst/>
          </a:prstGeom>
          <a:noFill/>
          <a:ln w="9525">
            <a:noFill/>
            <a:miter lim="800000"/>
            <a:headEnd/>
            <a:tailEnd/>
          </a:ln>
          <a:effectLst/>
        </p:spPr>
        <p:txBody>
          <a:bodyPr>
            <a:spAutoFit/>
          </a:bodyPr>
          <a:lstStyle/>
          <a:p>
            <a:pPr algn="ctr" eaLnBrk="1" hangingPunct="1">
              <a:defRPr/>
            </a:pPr>
            <a:r>
              <a:rPr lang="ar-JO" sz="2800" b="1" dirty="0">
                <a:effectLst>
                  <a:outerShdw blurRad="50800" dist="76200" dir="2700000" algn="tl" rotWithShape="0">
                    <a:srgbClr val="000000"/>
                  </a:outerShdw>
                </a:effectLst>
                <a:ea typeface="宋体" charset="0"/>
                <a:cs typeface="宋体" charset="0"/>
              </a:rPr>
              <a:t>الأمانة = الولاء للمسيح قائدنا لنتبع قانون الله و نعمل بجد</a:t>
            </a:r>
            <a:endParaRPr lang="en-US" sz="2800" b="1" dirty="0">
              <a:effectLst>
                <a:outerShdw blurRad="50800" dist="76200" dir="2700000" algn="tl" rotWithShape="0">
                  <a:srgbClr val="000000"/>
                </a:outerShdw>
              </a:effectLst>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B302D-334E-F24D-A3B8-E1B66F28C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2" name="Rectangle 1">
            <a:extLst>
              <a:ext uri="{FF2B5EF4-FFF2-40B4-BE49-F238E27FC236}">
                <a16:creationId xmlns:a16="http://schemas.microsoft.com/office/drawing/2014/main" id="{8E5275A7-E6EC-5B46-A70B-CEA94A2F36E0}"/>
              </a:ext>
            </a:extLst>
          </p:cNvPr>
          <p:cNvSpPr/>
          <p:nvPr/>
        </p:nvSpPr>
        <p:spPr>
          <a:xfrm>
            <a:off x="0" y="633646"/>
            <a:ext cx="9143999" cy="646331"/>
          </a:xfrm>
          <a:prstGeom prst="rect">
            <a:avLst/>
          </a:prstGeom>
          <a:solidFill>
            <a:srgbClr val="00206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3600" b="1" dirty="0">
                <a:solidFill>
                  <a:srgbClr val="FFFFFF"/>
                </a:solidFill>
                <a:effectLst>
                  <a:glow rad="228600">
                    <a:srgbClr val="000000">
                      <a:satMod val="175000"/>
                    </a:srgbClr>
                  </a:glow>
                </a:effectLst>
                <a:cs typeface="+mn-cs"/>
              </a:rPr>
              <a:t>2 تيموثاوس 2 : 11-13</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3" name="Rectangle 2">
            <a:extLst>
              <a:ext uri="{FF2B5EF4-FFF2-40B4-BE49-F238E27FC236}">
                <a16:creationId xmlns:a16="http://schemas.microsoft.com/office/drawing/2014/main" id="{EA7D1211-406F-B94A-950A-4BDE055331CF}"/>
              </a:ext>
            </a:extLst>
          </p:cNvPr>
          <p:cNvSpPr/>
          <p:nvPr/>
        </p:nvSpPr>
        <p:spPr>
          <a:xfrm>
            <a:off x="0" y="1535335"/>
            <a:ext cx="9144000" cy="2862322"/>
          </a:xfrm>
          <a:prstGeom prst="rect">
            <a:avLst/>
          </a:prstGeom>
        </p:spPr>
        <p:txBody>
          <a:bodyPr wrap="square">
            <a:spAutoFit/>
          </a:bodyPr>
          <a:lstStyle/>
          <a:p>
            <a:pPr lvl="0" algn="ctr" defTabSz="457177" eaLnBrk="1" fontAlgn="auto" hangingPunct="1">
              <a:spcBef>
                <a:spcPts val="0"/>
              </a:spcBef>
              <a:spcAft>
                <a:spcPts val="0"/>
              </a:spcAft>
              <a:defRPr/>
            </a:pPr>
            <a:r>
              <a:rPr lang="en-US" sz="3600" b="1" dirty="0"/>
              <a:t> </a:t>
            </a:r>
            <a:r>
              <a:rPr lang="ar-SA" sz="3600" b="1" baseline="30000" dirty="0"/>
              <a:t>11</a:t>
            </a:r>
            <a:r>
              <a:rPr lang="ar-SA" sz="3600" b="1" dirty="0"/>
              <a:t>صَادِقَةٌ هِيَ الْكَلِمَةُ: أَنَّهُ إِنْ كُنَّا قَدْ مُتْنَا مَعَهُ فَسَنَحْيَا أَيْضًا مَعَهُ.</a:t>
            </a:r>
            <a:endParaRPr lang="en-US" sz="3600" b="1" dirty="0"/>
          </a:p>
          <a:p>
            <a:pPr lvl="0" algn="ctr" defTabSz="457177" eaLnBrk="1" fontAlgn="auto" hangingPunct="1">
              <a:spcBef>
                <a:spcPts val="0"/>
              </a:spcBef>
              <a:spcAft>
                <a:spcPts val="0"/>
              </a:spcAft>
              <a:defRPr/>
            </a:pPr>
            <a:r>
              <a:rPr lang="ar-SA" sz="3600" b="1" dirty="0"/>
              <a:t> </a:t>
            </a:r>
            <a:r>
              <a:rPr lang="ar-SA" sz="3600" b="1" baseline="30000" dirty="0"/>
              <a:t>12</a:t>
            </a:r>
            <a:r>
              <a:rPr lang="ar-SA" sz="3600" b="1" dirty="0"/>
              <a:t>إِنْ كُنَّا نَصْبِرُ فَسَنَمْلِكُ أَيْضًا مَعَهُ. إِنْ كُنَّا نُنْكِرُهُ فَهُوَ أَيْضًا سَيُنْكِرُنَا. </a:t>
            </a:r>
            <a:endParaRPr lang="en-US" sz="3600" b="1" dirty="0"/>
          </a:p>
          <a:p>
            <a:pPr lvl="0" algn="ctr" defTabSz="457177" eaLnBrk="1" fontAlgn="auto" hangingPunct="1">
              <a:spcBef>
                <a:spcPts val="0"/>
              </a:spcBef>
              <a:spcAft>
                <a:spcPts val="0"/>
              </a:spcAft>
              <a:defRPr/>
            </a:pPr>
            <a:r>
              <a:rPr lang="ar-SA" sz="3600" b="1" baseline="30000" dirty="0"/>
              <a:t>13</a:t>
            </a:r>
            <a:r>
              <a:rPr lang="ar-SA" sz="3600" b="1" dirty="0"/>
              <a:t>إِنْ كُنَّا غَيْرَ أُمَنَاءَ فَهُوَ يَبْقَى أَمِينًا، لَنْ يَقْدِرَ أَنْ يُنْكِرَ نَفْسَهُ.</a:t>
            </a:r>
            <a:endPar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4039832"/>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38487-78DF-694F-8754-E06CEDA514B3}"/>
              </a:ext>
            </a:extLst>
          </p:cNvPr>
          <p:cNvPicPr>
            <a:picLocks noChangeAspect="1"/>
          </p:cNvPicPr>
          <p:nvPr/>
        </p:nvPicPr>
        <p:blipFill>
          <a:blip r:embed="rId3"/>
          <a:stretch>
            <a:fillRect/>
          </a:stretch>
        </p:blipFill>
        <p:spPr>
          <a:xfrm>
            <a:off x="394786" y="0"/>
            <a:ext cx="8354428" cy="6858000"/>
          </a:xfrm>
          <a:prstGeom prst="rect">
            <a:avLst/>
          </a:prstGeom>
        </p:spPr>
      </p:pic>
      <p:sp>
        <p:nvSpPr>
          <p:cNvPr id="900098" name="Rectangle 2"/>
          <p:cNvSpPr>
            <a:spLocks noGrp="1" noChangeArrowheads="1"/>
          </p:cNvSpPr>
          <p:nvPr>
            <p:ph type="ctrTitle"/>
          </p:nvPr>
        </p:nvSpPr>
        <p:spPr>
          <a:xfrm>
            <a:off x="1547664" y="571480"/>
            <a:ext cx="7272808" cy="1561376"/>
          </a:xfrm>
          <a:solidFill>
            <a:schemeClr val="bg1"/>
          </a:solidFill>
          <a:effectLst/>
        </p:spPr>
        <p:txBody>
          <a:bodyPr/>
          <a:lstStyle/>
          <a:p>
            <a:pPr algn="r">
              <a:defRPr/>
            </a:pPr>
            <a:r>
              <a:rPr lang="ar-JO" sz="2800" b="1" dirty="0">
                <a:solidFill>
                  <a:schemeClr val="tx1"/>
                </a:solidFill>
              </a:rPr>
              <a:t>تم استبدال الصلبان بالرموز الإسلامية لتجعلهم يشعرون بمزيد من الراحة</a:t>
            </a:r>
            <a:endParaRPr lang="en-US" sz="2800" b="1" dirty="0">
              <a:solidFill>
                <a:schemeClr val="tx1"/>
              </a:solidFill>
              <a:effectLst>
                <a:glow rad="127000">
                  <a:schemeClr val="bg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63FCF499-983D-D041-AD79-674B07E6CE9D}"/>
              </a:ext>
            </a:extLst>
          </p:cNvPr>
          <p:cNvSpPr txBox="1">
            <a:spLocks noChangeArrowheads="1"/>
          </p:cNvSpPr>
          <p:nvPr/>
        </p:nvSpPr>
        <p:spPr bwMode="auto">
          <a:xfrm>
            <a:off x="4499992" y="1769247"/>
            <a:ext cx="4644008" cy="507625"/>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kern="0" dirty="0">
                <a:solidFill>
                  <a:schemeClr val="tx2"/>
                </a:solidFill>
                <a:effectLst>
                  <a:glow rad="127000">
                    <a:schemeClr val="bg1"/>
                  </a:glow>
                </a:effectLst>
                <a:latin typeface="Arial" charset="0"/>
                <a:ea typeface="ＭＳ Ｐゴシック" charset="0"/>
                <a:cs typeface="ＭＳ Ｐゴシック" charset="0"/>
              </a:rPr>
              <a:t>22 آب 2019</a:t>
            </a:r>
            <a:endParaRPr lang="en-US" sz="28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6194730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ar-JO" b="1" dirty="0"/>
              <a:t>مثل عامل بلا خجل ، حارب البدع بالكتاب المقدس - وليس بالكلمات البشرية (2: 14-19)</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0405466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CEADD"/>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8AA7265-55E3-F64D-94D0-52AC026128AB}"/>
              </a:ext>
            </a:extLst>
          </p:cNvPr>
          <p:cNvSpPr txBox="1">
            <a:spLocks/>
          </p:cNvSpPr>
          <p:nvPr/>
        </p:nvSpPr>
        <p:spPr bwMode="auto">
          <a:xfrm>
            <a:off x="0" y="0"/>
            <a:ext cx="9144000" cy="6191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5B5A47"/>
                </a:solidFill>
                <a:effectLst/>
                <a:uLnTx/>
                <a:uFillTx/>
                <a:latin typeface="Arial" panose="020B0604020202020204" pitchFamily="34" charset="0"/>
                <a:ea typeface="ＭＳ Ｐゴシック" charset="-128"/>
                <a:cs typeface="Arial" panose="020B0604020202020204" pitchFamily="34" charset="0"/>
              </a:rPr>
              <a:t>اجتهد أن تقيم نفسك</a:t>
            </a:r>
            <a:br>
              <a:rPr kumimoji="0" lang="en-US" sz="2400" b="1" i="0" u="none" strike="noStrike" kern="0" cap="none" spc="0" normalizeH="0" baseline="0" noProof="0" dirty="0">
                <a:ln>
                  <a:noFill/>
                </a:ln>
                <a:solidFill>
                  <a:srgbClr val="5B5A47"/>
                </a:solidFill>
                <a:effectLst/>
                <a:uLnTx/>
                <a:uFillTx/>
                <a:latin typeface="Arial" panose="020B0604020202020204" pitchFamily="34" charset="0"/>
                <a:ea typeface="ＭＳ Ｐゴシック" charset="-128"/>
                <a:cs typeface="Arial" panose="020B0604020202020204" pitchFamily="34" charset="0"/>
              </a:rPr>
            </a:br>
            <a:r>
              <a:rPr kumimoji="0" lang="ar-JO" sz="9600" b="1" i="0" u="none" strike="noStrike" kern="0" cap="none" spc="0" normalizeH="0" baseline="0" noProof="0" dirty="0">
                <a:ln>
                  <a:noFill/>
                </a:ln>
                <a:solidFill>
                  <a:srgbClr val="CC5549"/>
                </a:solidFill>
                <a:effectLst/>
                <a:uLnTx/>
                <a:uFillTx/>
                <a:latin typeface="Arial" panose="020B0604020202020204" pitchFamily="34" charset="0"/>
                <a:ea typeface="ＭＳ Ｐゴシック" charset="-128"/>
                <a:cs typeface="Arial" panose="020B0604020202020204" pitchFamily="34" charset="0"/>
              </a:rPr>
              <a:t>لله</a:t>
            </a:r>
            <a:b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br>
            <a:r>
              <a:rPr kumimoji="0" lang="ar-JO"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مزكى</a:t>
            </a:r>
            <a:b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br>
            <a:r>
              <a:rPr kumimoji="0" lang="ar-JO" sz="4000" b="1" i="0" u="none" strike="noStrike" kern="0" cap="none" spc="0" normalizeH="0" baseline="0" noProof="0" dirty="0">
                <a:ln>
                  <a:noFill/>
                </a:ln>
                <a:solidFill>
                  <a:srgbClr val="83B7AA"/>
                </a:solidFill>
                <a:effectLst/>
                <a:uLnTx/>
                <a:uFillTx/>
                <a:latin typeface="Arial" panose="020B0604020202020204" pitchFamily="34" charset="0"/>
                <a:ea typeface="ＭＳ Ｐゴシック" charset="-128"/>
                <a:cs typeface="Arial" panose="020B0604020202020204" pitchFamily="34" charset="0"/>
              </a:rPr>
              <a:t>عاملاً</a:t>
            </a:r>
            <a:b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br>
            <a:r>
              <a:rPr lang="ar-JO" sz="2400" kern="0" dirty="0">
                <a:solidFill>
                  <a:srgbClr val="000000"/>
                </a:solidFill>
                <a:latin typeface="Arial Narrow" panose="020B0604020202020204" pitchFamily="34" charset="0"/>
                <a:cs typeface="Arial" panose="020B0604020202020204" pitchFamily="34" charset="0"/>
              </a:rPr>
              <a:t>لا</a:t>
            </a:r>
            <a:b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br>
            <a:r>
              <a:rPr lang="ar-JO" sz="3200" b="1" kern="0" dirty="0">
                <a:solidFill>
                  <a:srgbClr val="5B5A47"/>
                </a:solidFill>
                <a:latin typeface="Arial" panose="020B0604020202020204" pitchFamily="34" charset="0"/>
                <a:cs typeface="Arial" panose="020B0604020202020204" pitchFamily="34" charset="0"/>
              </a:rPr>
              <a:t>يخزى</a:t>
            </a:r>
            <a:b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br>
            <a:r>
              <a:rPr lang="ar-JO" sz="2400" kern="0" dirty="0">
                <a:solidFill>
                  <a:srgbClr val="5B5A47"/>
                </a:solidFill>
                <a:latin typeface="Arial Narrow" panose="020B0604020202020204" pitchFamily="34" charset="0"/>
                <a:cs typeface="Arial" panose="020B0604020202020204" pitchFamily="34" charset="0"/>
              </a:rPr>
              <a:t>مفصلاً كلمة</a:t>
            </a:r>
            <a:b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br>
            <a:r>
              <a:rPr kumimoji="0" lang="ar-JO" sz="3200" b="1" i="0" u="none" strike="noStrike" kern="0" cap="none" spc="0" normalizeH="0" baseline="0" noProof="0" dirty="0">
                <a:ln>
                  <a:noFill/>
                </a:ln>
                <a:solidFill>
                  <a:srgbClr val="CC5448"/>
                </a:solidFill>
                <a:effectLst/>
                <a:uLnTx/>
                <a:uFillTx/>
                <a:latin typeface="Arial" panose="020B0604020202020204" pitchFamily="34" charset="0"/>
                <a:ea typeface="ＭＳ Ｐゴシック" charset="-128"/>
                <a:cs typeface="Arial" panose="020B0604020202020204" pitchFamily="34" charset="0"/>
              </a:rPr>
              <a:t>الحق</a:t>
            </a:r>
            <a:b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br>
            <a:r>
              <a:rPr kumimoji="0" lang="ar-JO" sz="7200" b="0" i="0" u="none" strike="noStrike" kern="0" cap="none" spc="0" normalizeH="0" baseline="0" noProof="0" dirty="0">
                <a:ln>
                  <a:noFill/>
                </a:ln>
                <a:solidFill>
                  <a:srgbClr val="83B7AA"/>
                </a:solidFill>
                <a:effectLst/>
                <a:uLnTx/>
                <a:uFillTx/>
                <a:latin typeface="Arial Narrow" panose="020B0604020202020204" pitchFamily="34" charset="0"/>
                <a:ea typeface="ＭＳ Ｐゴシック" charset="-128"/>
                <a:cs typeface="Arial Narrow" panose="020B0604020202020204" pitchFamily="34" charset="0"/>
              </a:rPr>
              <a:t>بالإستقامة</a:t>
            </a:r>
            <a:endParaRPr kumimoji="0" lang="en-US" sz="2400" b="0" i="0" u="none" strike="noStrike" kern="0" cap="none" spc="0" normalizeH="0" baseline="0" noProof="0" dirty="0">
              <a:ln>
                <a:noFill/>
              </a:ln>
              <a:solidFill>
                <a:srgbClr val="83B7AA"/>
              </a:solidFill>
              <a:effectLst/>
              <a:uLnTx/>
              <a:uFillTx/>
              <a:latin typeface="Arial Narrow" panose="020B0604020202020204" pitchFamily="34" charset="0"/>
              <a:ea typeface="ＭＳ Ｐゴシック" charset="-128"/>
              <a:cs typeface="Arial Narrow"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25785" r="24403"/>
          <a:stretch/>
        </p:blipFill>
        <p:spPr>
          <a:xfrm>
            <a:off x="9468545" y="-53786"/>
            <a:ext cx="6120680" cy="6911786"/>
          </a:xfrm>
          <a:prstGeom prst="rect">
            <a:avLst/>
          </a:prstGeom>
        </p:spPr>
      </p:pic>
      <p:sp>
        <p:nvSpPr>
          <p:cNvPr id="6" name="Terminator 5">
            <a:extLst>
              <a:ext uri="{FF2B5EF4-FFF2-40B4-BE49-F238E27FC236}">
                <a16:creationId xmlns:a16="http://schemas.microsoft.com/office/drawing/2014/main" id="{DD2E2890-4E0C-A74B-9071-5678380B5BF2}"/>
              </a:ext>
            </a:extLst>
          </p:cNvPr>
          <p:cNvSpPr/>
          <p:nvPr/>
        </p:nvSpPr>
        <p:spPr bwMode="auto">
          <a:xfrm>
            <a:off x="2267744" y="5966314"/>
            <a:ext cx="4536504" cy="720080"/>
          </a:xfrm>
          <a:prstGeom prst="flowChartTerminator">
            <a:avLst/>
          </a:prstGeom>
          <a:solidFill>
            <a:srgbClr val="5B5A47"/>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3" name="Title 2">
            <a:extLst>
              <a:ext uri="{FF2B5EF4-FFF2-40B4-BE49-F238E27FC236}">
                <a16:creationId xmlns:a16="http://schemas.microsoft.com/office/drawing/2014/main" id="{D872A843-FCDD-7249-B74A-F56C8530F1A3}"/>
              </a:ext>
            </a:extLst>
          </p:cNvPr>
          <p:cNvSpPr>
            <a:spLocks noGrp="1"/>
          </p:cNvSpPr>
          <p:nvPr>
            <p:ph type="title" idx="4294967295"/>
          </p:nvPr>
        </p:nvSpPr>
        <p:spPr>
          <a:xfrm>
            <a:off x="2411760" y="5949280"/>
            <a:ext cx="4392488" cy="720080"/>
          </a:xfrm>
        </p:spPr>
        <p:txBody>
          <a:bodyPr/>
          <a:lstStyle/>
          <a:p>
            <a:r>
              <a:rPr lang="ar-JO" sz="2800" b="1" dirty="0">
                <a:solidFill>
                  <a:schemeClr val="bg1"/>
                </a:solidFill>
                <a:latin typeface="Arial" panose="020B0604020202020204" pitchFamily="34" charset="0"/>
                <a:cs typeface="Arial" panose="020B0604020202020204" pitchFamily="34" charset="0"/>
              </a:rPr>
              <a:t>2 تيموثاوس 2: 15</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99067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تستطيع أن تكون </a:t>
            </a:r>
            <a:r>
              <a:rPr lang="ar-JO" sz="5400" b="1" dirty="0">
                <a:solidFill>
                  <a:srgbClr val="FFFF00"/>
                </a:solidFill>
                <a:effectLst>
                  <a:glow rad="127000">
                    <a:schemeClr val="tx1"/>
                  </a:glow>
                </a:effectLst>
                <a:latin typeface="Arial" charset="0"/>
                <a:ea typeface="ＭＳ Ｐゴシック" charset="0"/>
                <a:cs typeface="ＭＳ Ｐゴシック" charset="0"/>
              </a:rPr>
              <a:t>مثابراً</a:t>
            </a:r>
            <a:r>
              <a:rPr lang="ar-JO" sz="5400" b="1" dirty="0">
                <a:effectLst>
                  <a:glow rad="127000">
                    <a:schemeClr val="tx1"/>
                  </a:glow>
                </a:effectLst>
                <a:latin typeface="Arial" charset="0"/>
                <a:ea typeface="ＭＳ Ｐゴシック" charset="0"/>
                <a:cs typeface="ＭＳ Ｐゴシック" charset="0"/>
              </a:rPr>
              <a:t> وسط الإرتداد ؟</a:t>
            </a:r>
            <a:endParaRPr lang="en-US" sz="5400" b="1" dirty="0">
              <a:effectLst>
                <a:glow rad="127000">
                  <a:schemeClr val="tx1"/>
                </a:glow>
              </a:effectLst>
              <a:latin typeface="Arial" charset="0"/>
              <a:ea typeface="ＭＳ Ｐゴシック" charset="0"/>
              <a:cs typeface="ＭＳ Ｐゴシック" charset="0"/>
            </a:endParaRP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تيموثاوس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4549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254000">
                    <a:schemeClr val="tx1"/>
                  </a:glow>
                </a:effectLst>
                <a:latin typeface="Arial" charset="0"/>
                <a:ea typeface="ＭＳ Ｐゴシック" charset="0"/>
                <a:cs typeface="ＭＳ Ｐゴシック" charset="0"/>
              </a:rPr>
              <a:t>كيف تبقى هناك</a:t>
            </a:r>
            <a:br>
              <a:rPr lang="ar-JO" b="1" i="1" dirty="0">
                <a:effectLst>
                  <a:glow rad="254000">
                    <a:schemeClr val="tx1"/>
                  </a:glow>
                </a:effectLst>
                <a:latin typeface="Arial" charset="0"/>
                <a:ea typeface="ＭＳ Ｐゴシック" charset="0"/>
                <a:cs typeface="ＭＳ Ｐゴシック" charset="0"/>
              </a:rPr>
            </a:br>
            <a:r>
              <a:rPr lang="ar-JO" b="1" i="1" dirty="0">
                <a:effectLst>
                  <a:glow rad="254000">
                    <a:schemeClr val="tx1"/>
                  </a:glow>
                </a:effectLst>
                <a:latin typeface="Arial" charset="0"/>
                <a:ea typeface="ＭＳ Ｐゴシック" charset="0"/>
                <a:cs typeface="ＭＳ Ｐゴシック" charset="0"/>
              </a:rPr>
              <a:t>بأمانة ؟</a:t>
            </a:r>
            <a:endParaRPr lang="en-US" b="1" i="1" dirty="0">
              <a:effectLst>
                <a:glow rad="254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أطع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chemeClr val="tx1"/>
                </a:solidFill>
                <a:effectLst/>
                <a:uLnTx/>
                <a:uFillTx/>
                <a:latin typeface="Helvetica Neue Black Condensed"/>
                <a:ea typeface="ＭＳ Ｐゴシック" charset="0"/>
                <a:cs typeface="Helvetica Neue Black Condensed"/>
              </a:rPr>
              <a:t> </a:t>
            </a:r>
            <a:r>
              <a:rPr kumimoji="0" lang="ar-JO" sz="5400" b="0" i="0" u="none" strike="noStrike" kern="1200" cap="none" spc="-100" normalizeH="0" baseline="0" noProof="0" dirty="0">
                <a:ln>
                  <a:noFill/>
                </a:ln>
                <a:solidFill>
                  <a:schemeClr val="tx1"/>
                </a:solidFill>
                <a:effectLst/>
                <a:uLnTx/>
                <a:uFillTx/>
                <a:latin typeface="Helvetica Neue Black Condensed"/>
                <a:ea typeface="ＭＳ Ｐゴシック" charset="0"/>
                <a:cs typeface="Helvetica Neue Black Condensed"/>
              </a:rPr>
              <a:t>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5400" spc="-100" dirty="0">
                <a:solidFill>
                  <a:schemeClr val="tx1"/>
                </a:solidFill>
                <a:latin typeface="Helvetica Neue Black Condensed"/>
                <a:ea typeface="ＭＳ Ｐゴシック" charset="0"/>
                <a:cs typeface="Helvetica Neue Black Condensed"/>
              </a:rPr>
              <a:t>الله</a:t>
            </a:r>
            <a:endParaRPr kumimoji="0" lang="en-US" sz="4000" b="0" i="0" u="none" strike="noStrike" kern="1200" cap="none" spc="-100" normalizeH="0" baseline="0" noProof="0" dirty="0">
              <a:ln>
                <a:noFill/>
              </a:ln>
              <a:solidFill>
                <a:schemeClr val="tx1"/>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5400" spc="-100" dirty="0">
                <a:solidFill>
                  <a:srgbClr val="C00000"/>
                </a:solidFill>
                <a:latin typeface="Helvetica Neue Black Condensed"/>
                <a:ea typeface="ＭＳ Ｐゴシック" charset="0"/>
                <a:cs typeface="Helvetica Neue Black Condensed"/>
              </a:rPr>
              <a:t>عظ</a:t>
            </a:r>
          </a:p>
          <a:p>
            <a:pPr lvl="0">
              <a:defRPr/>
            </a:pPr>
            <a:r>
              <a:rPr lang="en-US" sz="5400" spc="-100" dirty="0">
                <a:solidFill>
                  <a:schemeClr val="tx1"/>
                </a:solidFill>
                <a:latin typeface="Helvetica Neue Black Condensed"/>
                <a:ea typeface="ＭＳ Ｐゴシック" charset="0"/>
                <a:cs typeface="Helvetica Neue Black Condensed"/>
              </a:rPr>
              <a:t> </a:t>
            </a:r>
            <a:r>
              <a:rPr lang="ar-JO" sz="5400" spc="-100" dirty="0">
                <a:solidFill>
                  <a:schemeClr val="tx1"/>
                </a:solidFill>
                <a:latin typeface="Helvetica Neue Black Condensed"/>
                <a:ea typeface="ＭＳ Ｐゴシック" charset="0"/>
                <a:cs typeface="Helvetica Neue Black Condensed"/>
              </a:rPr>
              <a:t>كلمة</a:t>
            </a:r>
          </a:p>
          <a:p>
            <a:pPr lvl="0">
              <a:defRPr/>
            </a:pPr>
            <a:r>
              <a:rPr lang="ar-JO" sz="5400" spc="-100" dirty="0">
                <a:solidFill>
                  <a:schemeClr val="tx1"/>
                </a:solidFill>
                <a:latin typeface="Helvetica Neue Black Condensed"/>
                <a:ea typeface="ＭＳ Ｐゴシック" charset="0"/>
                <a:cs typeface="Helvetica Neue Black Condensed"/>
              </a:rPr>
              <a:t>الله</a:t>
            </a:r>
            <a:endParaRPr lang="en-US" sz="4000" spc="-100" dirty="0">
              <a:solidFill>
                <a:schemeClr val="tx1"/>
              </a:solidFill>
              <a:latin typeface="Helvetica Neue Black Condensed"/>
              <a:ea typeface="ＭＳ Ｐゴシック" charset="0"/>
              <a:cs typeface="Helvetica Neue Black Condensed"/>
            </a:endParaRPr>
          </a:p>
        </p:txBody>
      </p:sp>
      <p:sp>
        <p:nvSpPr>
          <p:cNvPr id="2" name="Notched Right Arrow 1"/>
          <p:cNvSpPr/>
          <p:nvPr/>
        </p:nvSpPr>
        <p:spPr bwMode="auto">
          <a:xfrm>
            <a:off x="32663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effectLst/>
                <a:uLnTx/>
                <a:uFillTx/>
                <a:latin typeface="Helvetica Neue Black Condensed"/>
                <a:cs typeface="Helvetica Neue Black Condensed"/>
              </a:rPr>
              <a:t>و</a:t>
            </a:r>
            <a:endParaRPr kumimoji="0" lang="en-US" sz="2400" b="0" i="0" u="none" strike="noStrike" kern="1200" cap="none" spc="0" normalizeH="0" baseline="0" noProof="0" dirty="0">
              <a:ln>
                <a:noFill/>
              </a:ln>
              <a:effectLst/>
              <a:uLnTx/>
              <a:uFillTx/>
              <a:latin typeface="Comic Sans MS" pitchFamily="-112" charset="0"/>
              <a:ea typeface="+mn-ea"/>
              <a:cs typeface="+mn-cs"/>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i="1" kern="0" dirty="0">
                <a:effectLst>
                  <a:glow rad="254000">
                    <a:schemeClr val="tx1"/>
                  </a:glow>
                </a:effectLst>
                <a:latin typeface="Arial" charset="0"/>
                <a:ea typeface="ＭＳ Ｐゴシック" charset="0"/>
                <a:cs typeface="ＭＳ Ｐゴシック" charset="0"/>
              </a:rPr>
              <a:t>2 تيموثاوس</a:t>
            </a:r>
          </a:p>
          <a:p>
            <a:pPr>
              <a:defRPr/>
            </a:pPr>
            <a:r>
              <a:rPr lang="ar-JO" b="1" i="1" kern="0" dirty="0">
                <a:effectLst>
                  <a:glow rad="254000">
                    <a:schemeClr val="tx1"/>
                  </a:glow>
                </a:effectLst>
                <a:latin typeface="Arial" charset="0"/>
                <a:ea typeface="ＭＳ Ｐゴシック" charset="0"/>
                <a:cs typeface="ＭＳ Ｐゴシック" charset="0"/>
              </a:rPr>
              <a:t>1-2</a:t>
            </a:r>
            <a:endParaRPr lang="en-US" b="1" i="1" kern="0" dirty="0">
              <a:effectLst>
                <a:glow rad="254000">
                  <a:schemeClr val="tx1"/>
                </a:glow>
              </a:effectLst>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0F0EEC07-6B54-5F43-B198-A8FF7E5F6495}"/>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i="1" kern="0" dirty="0">
                <a:effectLst>
                  <a:glow rad="254000">
                    <a:schemeClr val="tx1"/>
                  </a:glow>
                </a:effectLst>
                <a:latin typeface="Arial" charset="0"/>
                <a:ea typeface="ＭＳ Ｐゴシック" charset="0"/>
                <a:cs typeface="ＭＳ Ｐゴシック" charset="0"/>
              </a:rPr>
              <a:t>2 تيموثاوس</a:t>
            </a:r>
          </a:p>
          <a:p>
            <a:pPr>
              <a:defRPr/>
            </a:pPr>
            <a:r>
              <a:rPr lang="ar-JO" b="1" i="1" kern="0" dirty="0">
                <a:effectLst>
                  <a:glow rad="254000">
                    <a:schemeClr val="tx1"/>
                  </a:glow>
                </a:effectLst>
                <a:latin typeface="Arial" charset="0"/>
                <a:ea typeface="ＭＳ Ｐゴシック" charset="0"/>
                <a:cs typeface="ＭＳ Ｐゴシック" charset="0"/>
              </a:rPr>
              <a:t>3-4</a:t>
            </a:r>
            <a:endParaRPr lang="en-US" b="1" i="1" kern="0" dirty="0">
              <a:effectLst>
                <a:glow rad="254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17306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تيموثاوس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9480774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ar-JO" b="1" dirty="0"/>
              <a:t>قبل عودة المسيح تجنب المعلمين الكذبة الذين يتكلمون بسلاسة لكنهم غير مؤمنين (3: 1-9)</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189944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604041" y="638370"/>
            <a:ext cx="4400007" cy="4562295"/>
          </a:xfrm>
          <a:effectLst>
            <a:outerShdw blurRad="63500" dist="35921" dir="2700000" algn="ctr" rotWithShape="0">
              <a:schemeClr val="tx2">
                <a:alpha val="74998"/>
              </a:schemeClr>
            </a:outerShdw>
          </a:effectLst>
        </p:spPr>
        <p:txBody>
          <a:bodyPr/>
          <a:lstStyle/>
          <a:p>
            <a:pPr>
              <a:defRPr/>
            </a:pPr>
            <a:br>
              <a:rPr lang="en-US" sz="5400" b="1" dirty="0">
                <a:effectLst>
                  <a:glow rad="127000">
                    <a:schemeClr val="tx1"/>
                  </a:glow>
                </a:effectLst>
                <a:latin typeface="Arial" charset="0"/>
                <a:ea typeface="ＭＳ Ｐゴシック" charset="0"/>
                <a:cs typeface="ＭＳ Ｐゴシック" charset="0"/>
              </a:rPr>
            </a:br>
            <a:r>
              <a:rPr lang="ar-JO" sz="5400" b="1" dirty="0">
                <a:solidFill>
                  <a:srgbClr val="FFFF00"/>
                </a:solidFill>
                <a:effectLst>
                  <a:glow rad="127000">
                    <a:schemeClr val="tx1"/>
                  </a:glow>
                </a:effectLst>
                <a:latin typeface="Arial" charset="0"/>
                <a:ea typeface="ＭＳ Ｐゴシック" charset="0"/>
                <a:cs typeface="ＭＳ Ｐゴシック" charset="0"/>
              </a:rPr>
              <a:t>تجنب</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المعلمين</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الكذبة</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(3: 1-9)</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996431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664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6099206" y="116632"/>
            <a:ext cx="3044793" cy="6741368"/>
          </a:xfrm>
          <a:effectLst>
            <a:outerShdw blurRad="63500" dist="35921" dir="2700000" algn="ctr" rotWithShape="0">
              <a:schemeClr val="tx2">
                <a:alpha val="74998"/>
              </a:schemeClr>
            </a:outerShdw>
          </a:effectLst>
        </p:spPr>
        <p:txBody>
          <a:bodyPr anchor="t"/>
          <a:lstStyle/>
          <a:p>
            <a:pPr>
              <a:defRPr/>
            </a:pPr>
            <a:br>
              <a:rPr lang="en-US" sz="3600" b="1" dirty="0">
                <a:effectLst>
                  <a:glow rad="127000">
                    <a:schemeClr val="tx1"/>
                  </a:glow>
                </a:effectLst>
                <a:latin typeface="Arial" charset="0"/>
                <a:ea typeface="ＭＳ Ｐゴシック" charset="0"/>
                <a:cs typeface="ＭＳ Ｐゴシック" charset="0"/>
              </a:rPr>
            </a:br>
            <a:r>
              <a:rPr lang="ar-SA" sz="3600" b="1" baseline="30000" dirty="0"/>
              <a:t>1</a:t>
            </a:r>
            <a:r>
              <a:rPr lang="ar-SA" sz="3600" b="1" dirty="0"/>
              <a:t>وَلكِنِ اعْلَمْ هذَا </a:t>
            </a:r>
            <a:br>
              <a:rPr lang="en-US" sz="3600" b="1" dirty="0"/>
            </a:br>
            <a:r>
              <a:rPr lang="ar-SA" sz="3600" b="1" dirty="0"/>
              <a:t>أَنَّهُ فِي </a:t>
            </a:r>
            <a:br>
              <a:rPr lang="en-US" sz="3600" b="1" dirty="0"/>
            </a:br>
            <a:r>
              <a:rPr lang="ar-SA" sz="3600" b="1" dirty="0"/>
              <a:t>الأَيَّامِ الأَخِيرَةِ </a:t>
            </a:r>
            <a:br>
              <a:rPr lang="en-US" sz="3600" b="1" dirty="0"/>
            </a:br>
            <a:r>
              <a:rPr lang="ar-SA" sz="3600" b="1" dirty="0"/>
              <a:t>سَتَأْتِي </a:t>
            </a:r>
            <a:br>
              <a:rPr lang="en-US" sz="3600" b="1" dirty="0"/>
            </a:br>
            <a:r>
              <a:rPr lang="ar-SA" sz="3600" b="1" dirty="0">
                <a:solidFill>
                  <a:srgbClr val="FFFF00"/>
                </a:solidFill>
              </a:rPr>
              <a:t>أَزْمِنَةٌ صَعْبَةٌ</a:t>
            </a:r>
            <a:br>
              <a:rPr lang="en-US" sz="3600" b="1" dirty="0"/>
            </a:br>
            <a:r>
              <a:rPr lang="ar-JO" sz="3600" b="1" dirty="0"/>
              <a:t>(3: 1)</a:t>
            </a:r>
            <a:r>
              <a:rPr lang="ar-SA" sz="3600" b="1" dirty="0"/>
              <a:t> </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1650" y="914400"/>
            <a:ext cx="2047875" cy="255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090738" y="277813"/>
            <a:ext cx="7053262" cy="703262"/>
          </a:xfrm>
          <a:solidFill>
            <a:srgbClr val="000000"/>
          </a:solidFill>
        </p:spPr>
        <p:txBody>
          <a:bodyPr/>
          <a:lstStyle/>
          <a:p>
            <a:pPr eaLnBrk="1" hangingPunct="1">
              <a:defRPr/>
            </a:pPr>
            <a:r>
              <a:rPr lang="ar-JO" sz="3600" b="1" kern="1200" dirty="0">
                <a:solidFill>
                  <a:srgbClr val="FFFFFF"/>
                </a:solidFill>
                <a:effectLst/>
                <a:latin typeface="Arial"/>
                <a:ea typeface="ＭＳ Ｐゴシック"/>
                <a:cs typeface="Arial"/>
              </a:rPr>
              <a:t>19 صفة للمرتدين (3: 1-5)</a:t>
            </a:r>
            <a:endParaRPr lang="en-US" sz="4800" dirty="0"/>
          </a:p>
        </p:txBody>
      </p:sp>
      <p:sp>
        <p:nvSpPr>
          <p:cNvPr id="107523" name="Text Box 3"/>
          <p:cNvSpPr txBox="1">
            <a:spLocks noChangeArrowheads="1"/>
          </p:cNvSpPr>
          <p:nvPr/>
        </p:nvSpPr>
        <p:spPr bwMode="auto">
          <a:xfrm>
            <a:off x="442913" y="1474788"/>
            <a:ext cx="4986337" cy="3970337"/>
          </a:xfrm>
          <a:prstGeom prst="rect">
            <a:avLst/>
          </a:prstGeom>
          <a:noFill/>
          <a:ln w="9525">
            <a:noFill/>
            <a:miter lim="800000"/>
            <a:headEnd/>
            <a:tailEnd/>
          </a:ln>
          <a:effectLst/>
        </p:spPr>
        <p:txBody>
          <a:bodyPr>
            <a:spAutoFit/>
          </a:bodyPr>
          <a:lstStyle/>
          <a:p>
            <a:pPr eaLnBrk="1" hangingPunct="1">
              <a:defRPr/>
            </a:pPr>
            <a:r>
              <a:rPr lang="ar-JO" sz="2800" b="1" dirty="0">
                <a:solidFill>
                  <a:srgbClr val="FFFFFF"/>
                </a:solidFill>
                <a:effectLst>
                  <a:outerShdw blurRad="50800" dist="63500" dir="2700000" algn="tl" rotWithShape="0">
                    <a:srgbClr val="000000"/>
                  </a:outerShdw>
                </a:effectLst>
                <a:ea typeface="Arial" charset="0"/>
                <a:cs typeface="Arial" charset="0"/>
              </a:rPr>
              <a:t>محبين لأنفسهم</a:t>
            </a:r>
            <a:endParaRPr lang="en-US" sz="2800" b="1" dirty="0">
              <a:solidFill>
                <a:srgbClr val="FFFFFF"/>
              </a:solidFill>
              <a:effectLst>
                <a:outerShdw blurRad="50800" dist="63500" dir="2700000" algn="tl" rotWithShape="0">
                  <a:srgbClr val="000000"/>
                </a:outerShdw>
              </a:effectLst>
              <a:ea typeface="Arial" charset="0"/>
              <a:cs typeface="Arial" charset="0"/>
            </a:endParaRPr>
          </a:p>
          <a:p>
            <a:pPr eaLnBrk="1" hangingPunct="1">
              <a:defRPr/>
            </a:pPr>
            <a:r>
              <a:rPr lang="ar-JO" sz="2800" b="1" dirty="0">
                <a:solidFill>
                  <a:srgbClr val="FFFFFF"/>
                </a:solidFill>
                <a:effectLst>
                  <a:outerShdw blurRad="50800" dist="63500" dir="2700000" algn="tl" rotWithShape="0">
                    <a:srgbClr val="000000"/>
                  </a:outerShdw>
                </a:effectLst>
                <a:ea typeface="Arial" charset="0"/>
                <a:cs typeface="Arial" charset="0"/>
              </a:rPr>
              <a:t>محبين للمال</a:t>
            </a:r>
            <a:endParaRPr lang="en-US" sz="2800" b="1" dirty="0">
              <a:solidFill>
                <a:srgbClr val="FFFFFF"/>
              </a:solidFill>
              <a:effectLst>
                <a:outerShdw blurRad="50800" dist="63500" dir="2700000" algn="tl" rotWithShape="0">
                  <a:srgbClr val="000000"/>
                </a:outerShdw>
              </a:effectLst>
              <a:ea typeface="Arial" charset="0"/>
              <a:cs typeface="Arial" charset="0"/>
            </a:endParaRPr>
          </a:p>
          <a:p>
            <a:pPr eaLnBrk="1" hangingPunct="1">
              <a:defRPr/>
            </a:pPr>
            <a:r>
              <a:rPr lang="ar-JO" sz="2800" b="1" dirty="0">
                <a:solidFill>
                  <a:srgbClr val="FFFFFF"/>
                </a:solidFill>
                <a:effectLst>
                  <a:outerShdw blurRad="50800" dist="63500" dir="2700000" algn="tl" rotWithShape="0">
                    <a:srgbClr val="000000"/>
                  </a:outerShdw>
                </a:effectLst>
                <a:ea typeface="Arial" charset="0"/>
                <a:cs typeface="Arial" charset="0"/>
              </a:rPr>
              <a:t>متعظمين</a:t>
            </a:r>
            <a:endParaRPr lang="en-US" sz="2800" b="1" dirty="0">
              <a:solidFill>
                <a:srgbClr val="FFFFFF"/>
              </a:solidFill>
              <a:effectLst>
                <a:outerShdw blurRad="50800" dist="63500" dir="2700000" algn="tl" rotWithShape="0">
                  <a:srgbClr val="000000"/>
                </a:outerShdw>
              </a:effectLst>
              <a:ea typeface="Arial" charset="0"/>
              <a:cs typeface="Arial" charset="0"/>
            </a:endParaRPr>
          </a:p>
          <a:p>
            <a:pPr eaLnBrk="1" hangingPunct="1">
              <a:defRPr/>
            </a:pPr>
            <a:r>
              <a:rPr lang="ar-JO" sz="2800" b="1" dirty="0">
                <a:solidFill>
                  <a:srgbClr val="FFFFFF"/>
                </a:solidFill>
                <a:effectLst>
                  <a:outerShdw blurRad="50800" dist="63500" dir="2700000" algn="tl" rotWithShape="0">
                    <a:srgbClr val="000000"/>
                  </a:outerShdw>
                </a:effectLst>
                <a:ea typeface="Arial" charset="0"/>
                <a:cs typeface="Arial" charset="0"/>
              </a:rPr>
              <a:t>مستكبرين</a:t>
            </a:r>
            <a:endParaRPr lang="en-US" sz="2800" b="1" dirty="0">
              <a:solidFill>
                <a:srgbClr val="FFFFFF"/>
              </a:solidFill>
              <a:effectLst>
                <a:outerShdw blurRad="50800" dist="63500" dir="2700000" algn="tl" rotWithShape="0">
                  <a:srgbClr val="000000"/>
                </a:outerShdw>
              </a:effectLst>
              <a:ea typeface="Arial" charset="0"/>
              <a:cs typeface="Arial" charset="0"/>
            </a:endParaRPr>
          </a:p>
          <a:p>
            <a:pPr eaLnBrk="1" hangingPunct="1">
              <a:defRPr/>
            </a:pPr>
            <a:r>
              <a:rPr lang="ar-JO" sz="2800" b="1" dirty="0">
                <a:solidFill>
                  <a:srgbClr val="FFFFFF"/>
                </a:solidFill>
                <a:effectLst>
                  <a:outerShdw blurRad="50800" dist="63500" dir="2700000" algn="tl" rotWithShape="0">
                    <a:srgbClr val="000000"/>
                  </a:outerShdw>
                </a:effectLst>
                <a:ea typeface="Arial" charset="0"/>
                <a:cs typeface="Arial" charset="0"/>
              </a:rPr>
              <a:t>مجدفين</a:t>
            </a:r>
            <a:endParaRPr lang="en-US" sz="2800" b="1" dirty="0">
              <a:solidFill>
                <a:srgbClr val="FFFFFF"/>
              </a:solidFill>
              <a:effectLst>
                <a:outerShdw blurRad="50800" dist="63500" dir="2700000" algn="tl" rotWithShape="0">
                  <a:srgbClr val="000000"/>
                </a:outerShdw>
              </a:effectLst>
              <a:ea typeface="Arial" charset="0"/>
              <a:cs typeface="Arial" charset="0"/>
            </a:endParaRPr>
          </a:p>
          <a:p>
            <a:pPr eaLnBrk="1" hangingPunct="1">
              <a:defRPr/>
            </a:pPr>
            <a:r>
              <a:rPr lang="ar-JO" sz="2800" b="1" dirty="0">
                <a:solidFill>
                  <a:srgbClr val="FFFFFF"/>
                </a:solidFill>
                <a:effectLst>
                  <a:outerShdw blurRad="50800" dist="63500" dir="2700000" algn="tl" rotWithShape="0">
                    <a:srgbClr val="000000"/>
                  </a:outerShdw>
                </a:effectLst>
                <a:ea typeface="Arial" charset="0"/>
                <a:cs typeface="Arial" charset="0"/>
              </a:rPr>
              <a:t>غير طائعين لوالديهم</a:t>
            </a:r>
            <a:endParaRPr lang="en-US" sz="2800" b="1" dirty="0">
              <a:solidFill>
                <a:srgbClr val="FFFFFF"/>
              </a:solidFill>
              <a:effectLst>
                <a:outerShdw blurRad="50800" dist="63500" dir="2700000" algn="tl" rotWithShape="0">
                  <a:srgbClr val="000000"/>
                </a:outerShdw>
              </a:effectLst>
              <a:ea typeface="Arial" charset="0"/>
              <a:cs typeface="Arial" charset="0"/>
            </a:endParaRPr>
          </a:p>
          <a:p>
            <a:pPr eaLnBrk="1" hangingPunct="1">
              <a:defRPr/>
            </a:pPr>
            <a:r>
              <a:rPr lang="ar-JO" sz="2800" b="1" dirty="0">
                <a:solidFill>
                  <a:srgbClr val="FFFFFF"/>
                </a:solidFill>
                <a:effectLst>
                  <a:outerShdw blurRad="50800" dist="63500" dir="2700000" algn="tl" rotWithShape="0">
                    <a:srgbClr val="000000"/>
                  </a:outerShdw>
                </a:effectLst>
                <a:ea typeface="Arial" charset="0"/>
                <a:cs typeface="Arial" charset="0"/>
              </a:rPr>
              <a:t>غير شاكرين</a:t>
            </a:r>
            <a:endParaRPr lang="en-US" sz="2800" b="1" dirty="0">
              <a:solidFill>
                <a:srgbClr val="FFFFFF"/>
              </a:solidFill>
              <a:effectLst>
                <a:outerShdw blurRad="50800" dist="63500" dir="2700000" algn="tl" rotWithShape="0">
                  <a:srgbClr val="000000"/>
                </a:outerShdw>
              </a:effectLst>
              <a:ea typeface="Arial" charset="0"/>
              <a:cs typeface="Arial" charset="0"/>
            </a:endParaRPr>
          </a:p>
          <a:p>
            <a:pPr eaLnBrk="1" hangingPunct="1">
              <a:defRPr/>
            </a:pPr>
            <a:r>
              <a:rPr lang="ar-JO" sz="2800" b="1" dirty="0">
                <a:solidFill>
                  <a:srgbClr val="FFFFFF"/>
                </a:solidFill>
                <a:effectLst>
                  <a:outerShdw blurRad="50800" dist="63500" dir="2700000" algn="tl" rotWithShape="0">
                    <a:srgbClr val="000000"/>
                  </a:outerShdw>
                </a:effectLst>
                <a:ea typeface="Arial" charset="0"/>
                <a:cs typeface="Arial" charset="0"/>
              </a:rPr>
              <a:t>دنسين</a:t>
            </a:r>
            <a:endParaRPr lang="en-US" sz="2800" b="1" dirty="0">
              <a:solidFill>
                <a:srgbClr val="FFFFFF"/>
              </a:solidFill>
              <a:effectLst>
                <a:outerShdw blurRad="50800" dist="63500" dir="2700000" algn="tl" rotWithShape="0">
                  <a:srgbClr val="000000"/>
                </a:outerShdw>
              </a:effectLst>
              <a:ea typeface="Arial" charset="0"/>
              <a:cs typeface="Arial" charset="0"/>
            </a:endParaRPr>
          </a:p>
          <a:p>
            <a:pPr eaLnBrk="1" hangingPunct="1">
              <a:defRPr/>
            </a:pPr>
            <a:r>
              <a:rPr lang="ar-JO" sz="2800" b="1" dirty="0">
                <a:solidFill>
                  <a:srgbClr val="FFFFFF"/>
                </a:solidFill>
                <a:effectLst>
                  <a:outerShdw blurRad="50800" dist="63500" dir="2700000" algn="tl" rotWithShape="0">
                    <a:srgbClr val="000000"/>
                  </a:outerShdw>
                </a:effectLst>
                <a:ea typeface="Arial" charset="0"/>
                <a:cs typeface="Arial" charset="0"/>
              </a:rPr>
              <a:t>بلا حنو</a:t>
            </a:r>
            <a:endParaRPr lang="en-US" sz="2800" b="1" dirty="0">
              <a:solidFill>
                <a:srgbClr val="FFFFFF"/>
              </a:solidFill>
              <a:effectLst>
                <a:outerShdw blurRad="50800" dist="63500" dir="2700000" algn="tl" rotWithShape="0">
                  <a:srgbClr val="000000"/>
                </a:outerShdw>
              </a:effectLst>
              <a:ea typeface="Arial" charset="0"/>
              <a:cs typeface="Arial" charset="0"/>
            </a:endParaRPr>
          </a:p>
        </p:txBody>
      </p:sp>
      <p:sp>
        <p:nvSpPr>
          <p:cNvPr id="107524" name="Text Box 4">
            <a:hlinkClick r:id="rId4" action="ppaction://hlinksldjump"/>
          </p:cNvPr>
          <p:cNvSpPr txBox="1">
            <a:spLocks noChangeArrowheads="1"/>
          </p:cNvSpPr>
          <p:nvPr/>
        </p:nvSpPr>
        <p:spPr bwMode="auto">
          <a:xfrm>
            <a:off x="4071934" y="2143116"/>
            <a:ext cx="4911729" cy="4401205"/>
          </a:xfrm>
          <a:prstGeom prst="rect">
            <a:avLst/>
          </a:prstGeom>
          <a:noFill/>
          <a:ln w="9525">
            <a:noFill/>
            <a:miter lim="800000"/>
            <a:headEnd/>
            <a:tailEnd/>
          </a:ln>
          <a:effectLst/>
        </p:spPr>
        <p:txBody>
          <a:bodyPr wrap="square">
            <a:spAutoFit/>
          </a:bodyPr>
          <a:lstStyle/>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charset="0"/>
              </a:rPr>
              <a:t>بلا رضى</a:t>
            </a:r>
            <a:endParaRPr lang="en-US" sz="2800" b="1" dirty="0">
              <a:solidFill>
                <a:srgbClr val="FFFFFF"/>
              </a:solidFill>
              <a:effectLst>
                <a:outerShdw blurRad="50800" dist="63500" dir="2700000" algn="tl" rotWithShape="0">
                  <a:srgbClr val="000000"/>
                </a:outerShdw>
              </a:effectLst>
              <a:ea typeface="Arial" charset="0"/>
              <a:cs typeface="Arial"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charset="0"/>
              </a:rPr>
              <a:t>ثالبين</a:t>
            </a:r>
            <a:endParaRPr lang="en-US" sz="2800" b="1" dirty="0">
              <a:solidFill>
                <a:srgbClr val="FFFFFF"/>
              </a:solidFill>
              <a:effectLst>
                <a:outerShdw blurRad="50800" dist="63500" dir="2700000" algn="tl" rotWithShape="0">
                  <a:srgbClr val="000000"/>
                </a:outerShdw>
              </a:effectLst>
              <a:ea typeface="Arial" charset="0"/>
              <a:cs typeface="Arial"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charset="0"/>
              </a:rPr>
              <a:t>عديمي النزاهة</a:t>
            </a:r>
            <a:endParaRPr lang="en-US" sz="2800" b="1" dirty="0">
              <a:solidFill>
                <a:srgbClr val="FFFFFF"/>
              </a:solidFill>
              <a:effectLst>
                <a:outerShdw blurRad="50800" dist="63500" dir="2700000" algn="tl" rotWithShape="0">
                  <a:srgbClr val="000000"/>
                </a:outerShdw>
              </a:effectLst>
              <a:ea typeface="Arial" charset="0"/>
              <a:cs typeface="Arial"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charset="0"/>
              </a:rPr>
              <a:t>شرسين</a:t>
            </a:r>
            <a:endParaRPr lang="en-US" sz="2800" b="1" dirty="0">
              <a:solidFill>
                <a:srgbClr val="FFFFFF"/>
              </a:solidFill>
              <a:effectLst>
                <a:outerShdw blurRad="50800" dist="63500" dir="2700000" algn="tl" rotWithShape="0">
                  <a:srgbClr val="000000"/>
                </a:outerShdw>
              </a:effectLst>
              <a:ea typeface="Arial" charset="0"/>
              <a:cs typeface="Arial"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charset="0"/>
              </a:rPr>
              <a:t>غير محبين للصلاح</a:t>
            </a:r>
            <a:endParaRPr lang="en-US" sz="2800" b="1" dirty="0">
              <a:solidFill>
                <a:srgbClr val="FFFFFF"/>
              </a:solidFill>
              <a:effectLst>
                <a:outerShdw blurRad="50800" dist="63500" dir="2700000" algn="tl" rotWithShape="0">
                  <a:srgbClr val="000000"/>
                </a:outerShdw>
              </a:effectLst>
              <a:ea typeface="Arial" charset="0"/>
              <a:cs typeface="Arial"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charset="0"/>
              </a:rPr>
              <a:t>خائنين</a:t>
            </a:r>
            <a:endParaRPr lang="en-US" sz="2800" b="1" dirty="0">
              <a:solidFill>
                <a:srgbClr val="FFFFFF"/>
              </a:solidFill>
              <a:effectLst>
                <a:outerShdw blurRad="50800" dist="63500" dir="2700000" algn="tl" rotWithShape="0">
                  <a:srgbClr val="000000"/>
                </a:outerShdw>
              </a:effectLst>
              <a:ea typeface="Arial" charset="0"/>
              <a:cs typeface="Arial"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charset="0"/>
              </a:rPr>
              <a:t>مقتحمين</a:t>
            </a:r>
            <a:endParaRPr lang="en-US" sz="2800" b="1" dirty="0">
              <a:solidFill>
                <a:srgbClr val="FFFFFF"/>
              </a:solidFill>
              <a:effectLst>
                <a:outerShdw blurRad="50800" dist="63500" dir="2700000" algn="tl" rotWithShape="0">
                  <a:srgbClr val="000000"/>
                </a:outerShdw>
              </a:effectLst>
              <a:ea typeface="Arial" charset="0"/>
              <a:cs typeface="Arial"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charset="0"/>
              </a:rPr>
              <a:t>متصلفين</a:t>
            </a:r>
            <a:endParaRPr lang="en-US" sz="2800" b="1" dirty="0">
              <a:solidFill>
                <a:srgbClr val="FFFFFF"/>
              </a:solidFill>
              <a:effectLst>
                <a:outerShdw blurRad="50800" dist="63500" dir="2700000" algn="tl" rotWithShape="0">
                  <a:srgbClr val="000000"/>
                </a:outerShdw>
              </a:effectLst>
              <a:ea typeface="Arial" charset="0"/>
              <a:cs typeface="Arial"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charset="0"/>
              </a:rPr>
              <a:t>محبين للذات دون محبة الله</a:t>
            </a:r>
            <a:endParaRPr lang="en-US" sz="2800" b="1" dirty="0">
              <a:solidFill>
                <a:srgbClr val="FFFFFF"/>
              </a:solidFill>
              <a:effectLst>
                <a:outerShdw blurRad="50800" dist="63500" dir="2700000" algn="tl" rotWithShape="0">
                  <a:srgbClr val="000000"/>
                </a:outerShdw>
              </a:effectLst>
              <a:ea typeface="Arial" charset="0"/>
              <a:cs typeface="Arial" charset="0"/>
            </a:endParaRPr>
          </a:p>
          <a:p>
            <a:pPr algn="r" eaLnBrk="1" hangingPunct="1">
              <a:defRPr/>
            </a:pPr>
            <a:r>
              <a:rPr lang="ar-JO" sz="2800" b="1" dirty="0">
                <a:solidFill>
                  <a:srgbClr val="FFFFFF"/>
                </a:solidFill>
                <a:effectLst>
                  <a:outerShdw blurRad="50800" dist="63500" dir="2700000" algn="tl" rotWithShape="0">
                    <a:srgbClr val="000000"/>
                  </a:outerShdw>
                </a:effectLst>
              </a:rPr>
              <a:t>لهم صورة التقوى و لكنهم منكرون قوتها</a:t>
            </a:r>
            <a:endParaRPr lang="en-US" sz="2800" b="1" dirty="0">
              <a:solidFill>
                <a:srgbClr val="FFFFFF"/>
              </a:solidFill>
              <a:effectLst>
                <a:outerShdw blurRad="50800" dist="63500" dir="2700000" algn="tl" rotWithShape="0">
                  <a:srgbClr val="000000"/>
                </a:outerShdw>
              </a:effectLst>
              <a:ea typeface="Arial" charset="0"/>
              <a:cs typeface="Arial" charset="0"/>
            </a:endParaRPr>
          </a:p>
        </p:txBody>
      </p:sp>
      <p:sp>
        <p:nvSpPr>
          <p:cNvPr id="371717"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ar-JO"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تيموثاوس</a:t>
            </a: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 calcmode="lin" valueType="num">
                                      <p:cBhvr additive="base">
                                        <p:cTn id="7" dur="500" fill="hold"/>
                                        <p:tgtEl>
                                          <p:spTgt spid="1075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7523">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7523">
                                            <p:txEl>
                                              <p:pRg st="1" end="1"/>
                                            </p:txEl>
                                          </p:spTgt>
                                        </p:tgtEl>
                                        <p:attrNameLst>
                                          <p:attrName>style.visibility</p:attrName>
                                        </p:attrNameLst>
                                      </p:cBhvr>
                                      <p:to>
                                        <p:strVal val="visible"/>
                                      </p:to>
                                    </p:set>
                                    <p:anim calcmode="lin" valueType="num">
                                      <p:cBhvr additive="base">
                                        <p:cTn id="12" dur="500" fill="hold"/>
                                        <p:tgtEl>
                                          <p:spTgt spid="10752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75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7523">
                                            <p:txEl>
                                              <p:pRg st="2" end="2"/>
                                            </p:txEl>
                                          </p:spTgt>
                                        </p:tgtEl>
                                        <p:attrNameLst>
                                          <p:attrName>style.visibility</p:attrName>
                                        </p:attrNameLst>
                                      </p:cBhvr>
                                      <p:to>
                                        <p:strVal val="visible"/>
                                      </p:to>
                                    </p:set>
                                    <p:anim calcmode="lin" valueType="num">
                                      <p:cBhvr additive="base">
                                        <p:cTn id="18" dur="500" fill="hold"/>
                                        <p:tgtEl>
                                          <p:spTgt spid="107523">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75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7523">
                                            <p:txEl>
                                              <p:pRg st="3" end="3"/>
                                            </p:txEl>
                                          </p:spTgt>
                                        </p:tgtEl>
                                        <p:attrNameLst>
                                          <p:attrName>style.visibility</p:attrName>
                                        </p:attrNameLst>
                                      </p:cBhvr>
                                      <p:to>
                                        <p:strVal val="visible"/>
                                      </p:to>
                                    </p:set>
                                    <p:anim calcmode="lin" valueType="num">
                                      <p:cBhvr additive="base">
                                        <p:cTn id="24" dur="500" fill="hold"/>
                                        <p:tgtEl>
                                          <p:spTgt spid="107523">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75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07523">
                                            <p:txEl>
                                              <p:pRg st="4" end="4"/>
                                            </p:txEl>
                                          </p:spTgt>
                                        </p:tgtEl>
                                        <p:attrNameLst>
                                          <p:attrName>style.visibility</p:attrName>
                                        </p:attrNameLst>
                                      </p:cBhvr>
                                      <p:to>
                                        <p:strVal val="visible"/>
                                      </p:to>
                                    </p:set>
                                    <p:anim calcmode="lin" valueType="num">
                                      <p:cBhvr additive="base">
                                        <p:cTn id="30" dur="500" fill="hold"/>
                                        <p:tgtEl>
                                          <p:spTgt spid="107523">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075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07523">
                                            <p:txEl>
                                              <p:pRg st="5" end="5"/>
                                            </p:txEl>
                                          </p:spTgt>
                                        </p:tgtEl>
                                        <p:attrNameLst>
                                          <p:attrName>style.visibility</p:attrName>
                                        </p:attrNameLst>
                                      </p:cBhvr>
                                      <p:to>
                                        <p:strVal val="visible"/>
                                      </p:to>
                                    </p:set>
                                    <p:anim calcmode="lin" valueType="num">
                                      <p:cBhvr additive="base">
                                        <p:cTn id="36" dur="500" fill="hold"/>
                                        <p:tgtEl>
                                          <p:spTgt spid="107523">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0752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07523">
                                            <p:txEl>
                                              <p:pRg st="6" end="6"/>
                                            </p:txEl>
                                          </p:spTgt>
                                        </p:tgtEl>
                                        <p:attrNameLst>
                                          <p:attrName>style.visibility</p:attrName>
                                        </p:attrNameLst>
                                      </p:cBhvr>
                                      <p:to>
                                        <p:strVal val="visible"/>
                                      </p:to>
                                    </p:set>
                                    <p:anim calcmode="lin" valueType="num">
                                      <p:cBhvr additive="base">
                                        <p:cTn id="42" dur="500" fill="hold"/>
                                        <p:tgtEl>
                                          <p:spTgt spid="107523">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0752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07523">
                                            <p:txEl>
                                              <p:pRg st="7" end="7"/>
                                            </p:txEl>
                                          </p:spTgt>
                                        </p:tgtEl>
                                        <p:attrNameLst>
                                          <p:attrName>style.visibility</p:attrName>
                                        </p:attrNameLst>
                                      </p:cBhvr>
                                      <p:to>
                                        <p:strVal val="visible"/>
                                      </p:to>
                                    </p:set>
                                    <p:anim calcmode="lin" valueType="num">
                                      <p:cBhvr additive="base">
                                        <p:cTn id="48" dur="500" fill="hold"/>
                                        <p:tgtEl>
                                          <p:spTgt spid="107523">
                                            <p:txEl>
                                              <p:pRg st="7" end="7"/>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0752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07523">
                                            <p:txEl>
                                              <p:pRg st="8" end="8"/>
                                            </p:txEl>
                                          </p:spTgt>
                                        </p:tgtEl>
                                        <p:attrNameLst>
                                          <p:attrName>style.visibility</p:attrName>
                                        </p:attrNameLst>
                                      </p:cBhvr>
                                      <p:to>
                                        <p:strVal val="visible"/>
                                      </p:to>
                                    </p:set>
                                    <p:anim calcmode="lin" valueType="num">
                                      <p:cBhvr additive="base">
                                        <p:cTn id="54" dur="500" fill="hold"/>
                                        <p:tgtEl>
                                          <p:spTgt spid="107523">
                                            <p:txEl>
                                              <p:pRg st="8" end="8"/>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07523">
                                            <p:txEl>
                                              <p:pRg st="8" end="8"/>
                                            </p:txEl>
                                          </p:spTgt>
                                        </p:tgtEl>
                                        <p:attrNameLst>
                                          <p:attrName>ppt_y</p:attrName>
                                        </p:attrNameLst>
                                      </p:cBhvr>
                                      <p:tavLst>
                                        <p:tav tm="0">
                                          <p:val>
                                            <p:strVal val="#ppt_y"/>
                                          </p:val>
                                        </p:tav>
                                        <p:tav tm="100000">
                                          <p:val>
                                            <p:strVal val="#ppt_y"/>
                                          </p:val>
                                        </p:tav>
                                      </p:tavLst>
                                    </p:anim>
                                  </p:childTnLst>
                                </p:cTn>
                              </p:par>
                            </p:childTnLst>
                          </p:cTn>
                        </p:par>
                        <p:par>
                          <p:cTn id="56" fill="hold" nodeType="afterGroup">
                            <p:stCondLst>
                              <p:cond delay="500"/>
                            </p:stCondLst>
                            <p:childTnLst>
                              <p:par>
                                <p:cTn id="57" presetID="2" presetClass="entr" presetSubtype="2" fill="hold" grpId="0" nodeType="afterEffect">
                                  <p:stCondLst>
                                    <p:cond delay="0"/>
                                  </p:stCondLst>
                                  <p:childTnLst>
                                    <p:set>
                                      <p:cBhvr>
                                        <p:cTn id="58" dur="1" fill="hold">
                                          <p:stCondLst>
                                            <p:cond delay="0"/>
                                          </p:stCondLst>
                                        </p:cTn>
                                        <p:tgtEl>
                                          <p:spTgt spid="107524">
                                            <p:txEl>
                                              <p:pRg st="0" end="0"/>
                                            </p:txEl>
                                          </p:spTgt>
                                        </p:tgtEl>
                                        <p:attrNameLst>
                                          <p:attrName>style.visibility</p:attrName>
                                        </p:attrNameLst>
                                      </p:cBhvr>
                                      <p:to>
                                        <p:strVal val="visible"/>
                                      </p:to>
                                    </p:set>
                                    <p:anim calcmode="lin" valueType="num">
                                      <p:cBhvr additive="base">
                                        <p:cTn id="59" dur="500" fill="hold"/>
                                        <p:tgtEl>
                                          <p:spTgt spid="107524">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075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107524">
                                            <p:txEl>
                                              <p:pRg st="1" end="1"/>
                                            </p:txEl>
                                          </p:spTgt>
                                        </p:tgtEl>
                                        <p:attrNameLst>
                                          <p:attrName>style.visibility</p:attrName>
                                        </p:attrNameLst>
                                      </p:cBhvr>
                                      <p:to>
                                        <p:strVal val="visible"/>
                                      </p:to>
                                    </p:set>
                                    <p:anim calcmode="lin" valueType="num">
                                      <p:cBhvr additive="base">
                                        <p:cTn id="65" dur="500" fill="hold"/>
                                        <p:tgtEl>
                                          <p:spTgt spid="107524">
                                            <p:txEl>
                                              <p:pRg st="1" end="1"/>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107524">
                                            <p:txEl>
                                              <p:pRg st="1" end="1"/>
                                            </p:txEl>
                                          </p:spTgt>
                                        </p:tgtEl>
                                        <p:attrNameLst>
                                          <p:attrName>ppt_y</p:attrName>
                                        </p:attrNameLst>
                                      </p:cBhvr>
                                      <p:tavLst>
                                        <p:tav tm="0">
                                          <p:val>
                                            <p:strVal val="#ppt_y"/>
                                          </p:val>
                                        </p:tav>
                                        <p:tav tm="100000">
                                          <p:val>
                                            <p:strVal val="#ppt_y"/>
                                          </p:val>
                                        </p:tav>
                                      </p:tavLst>
                                    </p:anim>
                                  </p:childTnLst>
                                </p:cTn>
                              </p:par>
                            </p:childTnLst>
                          </p:cTn>
                        </p:par>
                        <p:par>
                          <p:cTn id="67" fill="hold" nodeType="afterGroup">
                            <p:stCondLst>
                              <p:cond delay="500"/>
                            </p:stCondLst>
                            <p:childTnLst>
                              <p:par>
                                <p:cTn id="68" presetID="2" presetClass="entr" presetSubtype="2" fill="hold" grpId="0" nodeType="afterEffect">
                                  <p:stCondLst>
                                    <p:cond delay="0"/>
                                  </p:stCondLst>
                                  <p:childTnLst>
                                    <p:set>
                                      <p:cBhvr>
                                        <p:cTn id="69" dur="1" fill="hold">
                                          <p:stCondLst>
                                            <p:cond delay="0"/>
                                          </p:stCondLst>
                                        </p:cTn>
                                        <p:tgtEl>
                                          <p:spTgt spid="107524">
                                            <p:txEl>
                                              <p:pRg st="2" end="2"/>
                                            </p:txEl>
                                          </p:spTgt>
                                        </p:tgtEl>
                                        <p:attrNameLst>
                                          <p:attrName>style.visibility</p:attrName>
                                        </p:attrNameLst>
                                      </p:cBhvr>
                                      <p:to>
                                        <p:strVal val="visible"/>
                                      </p:to>
                                    </p:set>
                                    <p:anim calcmode="lin" valueType="num">
                                      <p:cBhvr additive="base">
                                        <p:cTn id="70" dur="500" fill="hold"/>
                                        <p:tgtEl>
                                          <p:spTgt spid="107524">
                                            <p:txEl>
                                              <p:pRg st="2" end="2"/>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107524">
                                            <p:txEl>
                                              <p:pRg st="2" end="2"/>
                                            </p:txEl>
                                          </p:spTgt>
                                        </p:tgtEl>
                                        <p:attrNameLst>
                                          <p:attrName>ppt_y</p:attrName>
                                        </p:attrNameLst>
                                      </p:cBhvr>
                                      <p:tavLst>
                                        <p:tav tm="0">
                                          <p:val>
                                            <p:strVal val="#ppt_y"/>
                                          </p:val>
                                        </p:tav>
                                        <p:tav tm="100000">
                                          <p:val>
                                            <p:strVal val="#ppt_y"/>
                                          </p:val>
                                        </p:tav>
                                      </p:tavLst>
                                    </p:anim>
                                  </p:childTnLst>
                                </p:cTn>
                              </p:par>
                            </p:childTnLst>
                          </p:cTn>
                        </p:par>
                        <p:par>
                          <p:cTn id="72" fill="hold" nodeType="afterGroup">
                            <p:stCondLst>
                              <p:cond delay="1000"/>
                            </p:stCondLst>
                            <p:childTnLst>
                              <p:par>
                                <p:cTn id="73" presetID="2" presetClass="entr" presetSubtype="2" fill="hold" grpId="0" nodeType="afterEffect">
                                  <p:stCondLst>
                                    <p:cond delay="0"/>
                                  </p:stCondLst>
                                  <p:childTnLst>
                                    <p:set>
                                      <p:cBhvr>
                                        <p:cTn id="74" dur="1" fill="hold">
                                          <p:stCondLst>
                                            <p:cond delay="0"/>
                                          </p:stCondLst>
                                        </p:cTn>
                                        <p:tgtEl>
                                          <p:spTgt spid="107524">
                                            <p:txEl>
                                              <p:pRg st="3" end="3"/>
                                            </p:txEl>
                                          </p:spTgt>
                                        </p:tgtEl>
                                        <p:attrNameLst>
                                          <p:attrName>style.visibility</p:attrName>
                                        </p:attrNameLst>
                                      </p:cBhvr>
                                      <p:to>
                                        <p:strVal val="visible"/>
                                      </p:to>
                                    </p:set>
                                    <p:anim calcmode="lin" valueType="num">
                                      <p:cBhvr additive="base">
                                        <p:cTn id="75" dur="500" fill="hold"/>
                                        <p:tgtEl>
                                          <p:spTgt spid="107524">
                                            <p:txEl>
                                              <p:pRg st="3" end="3"/>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07524">
                                            <p:txEl>
                                              <p:pRg st="3" end="3"/>
                                            </p:txEl>
                                          </p:spTgt>
                                        </p:tgtEl>
                                        <p:attrNameLst>
                                          <p:attrName>ppt_y</p:attrName>
                                        </p:attrNameLst>
                                      </p:cBhvr>
                                      <p:tavLst>
                                        <p:tav tm="0">
                                          <p:val>
                                            <p:strVal val="#ppt_y"/>
                                          </p:val>
                                        </p:tav>
                                        <p:tav tm="100000">
                                          <p:val>
                                            <p:strVal val="#ppt_y"/>
                                          </p:val>
                                        </p:tav>
                                      </p:tavLst>
                                    </p:anim>
                                  </p:childTnLst>
                                </p:cTn>
                              </p:par>
                            </p:childTnLst>
                          </p:cTn>
                        </p:par>
                        <p:par>
                          <p:cTn id="77" fill="hold" nodeType="afterGroup">
                            <p:stCondLst>
                              <p:cond delay="1500"/>
                            </p:stCondLst>
                            <p:childTnLst>
                              <p:par>
                                <p:cTn id="78" presetID="2" presetClass="entr" presetSubtype="2" fill="hold" grpId="0" nodeType="afterEffect">
                                  <p:stCondLst>
                                    <p:cond delay="0"/>
                                  </p:stCondLst>
                                  <p:childTnLst>
                                    <p:set>
                                      <p:cBhvr>
                                        <p:cTn id="79" dur="1" fill="hold">
                                          <p:stCondLst>
                                            <p:cond delay="0"/>
                                          </p:stCondLst>
                                        </p:cTn>
                                        <p:tgtEl>
                                          <p:spTgt spid="107524">
                                            <p:txEl>
                                              <p:pRg st="4" end="4"/>
                                            </p:txEl>
                                          </p:spTgt>
                                        </p:tgtEl>
                                        <p:attrNameLst>
                                          <p:attrName>style.visibility</p:attrName>
                                        </p:attrNameLst>
                                      </p:cBhvr>
                                      <p:to>
                                        <p:strVal val="visible"/>
                                      </p:to>
                                    </p:set>
                                    <p:anim calcmode="lin" valueType="num">
                                      <p:cBhvr additive="base">
                                        <p:cTn id="80" dur="500" fill="hold"/>
                                        <p:tgtEl>
                                          <p:spTgt spid="107524">
                                            <p:txEl>
                                              <p:pRg st="4" end="4"/>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107524">
                                            <p:txEl>
                                              <p:pRg st="4" end="4"/>
                                            </p:txEl>
                                          </p:spTgt>
                                        </p:tgtEl>
                                        <p:attrNameLst>
                                          <p:attrName>ppt_y</p:attrName>
                                        </p:attrNameLst>
                                      </p:cBhvr>
                                      <p:tavLst>
                                        <p:tav tm="0">
                                          <p:val>
                                            <p:strVal val="#ppt_y"/>
                                          </p:val>
                                        </p:tav>
                                        <p:tav tm="100000">
                                          <p:val>
                                            <p:strVal val="#ppt_y"/>
                                          </p:val>
                                        </p:tav>
                                      </p:tavLst>
                                    </p:anim>
                                  </p:childTnLst>
                                </p:cTn>
                              </p:par>
                            </p:childTnLst>
                          </p:cTn>
                        </p:par>
                        <p:par>
                          <p:cTn id="82" fill="hold" nodeType="afterGroup">
                            <p:stCondLst>
                              <p:cond delay="2000"/>
                            </p:stCondLst>
                            <p:childTnLst>
                              <p:par>
                                <p:cTn id="83" presetID="2" presetClass="entr" presetSubtype="2" fill="hold" grpId="0" nodeType="afterEffect">
                                  <p:stCondLst>
                                    <p:cond delay="0"/>
                                  </p:stCondLst>
                                  <p:childTnLst>
                                    <p:set>
                                      <p:cBhvr>
                                        <p:cTn id="84" dur="1" fill="hold">
                                          <p:stCondLst>
                                            <p:cond delay="0"/>
                                          </p:stCondLst>
                                        </p:cTn>
                                        <p:tgtEl>
                                          <p:spTgt spid="107524">
                                            <p:txEl>
                                              <p:pRg st="5" end="5"/>
                                            </p:txEl>
                                          </p:spTgt>
                                        </p:tgtEl>
                                        <p:attrNameLst>
                                          <p:attrName>style.visibility</p:attrName>
                                        </p:attrNameLst>
                                      </p:cBhvr>
                                      <p:to>
                                        <p:strVal val="visible"/>
                                      </p:to>
                                    </p:set>
                                    <p:anim calcmode="lin" valueType="num">
                                      <p:cBhvr additive="base">
                                        <p:cTn id="85" dur="500" fill="hold"/>
                                        <p:tgtEl>
                                          <p:spTgt spid="107524">
                                            <p:txEl>
                                              <p:pRg st="5" end="5"/>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107524">
                                            <p:txEl>
                                              <p:pRg st="5" end="5"/>
                                            </p:txEl>
                                          </p:spTgt>
                                        </p:tgtEl>
                                        <p:attrNameLst>
                                          <p:attrName>ppt_y</p:attrName>
                                        </p:attrNameLst>
                                      </p:cBhvr>
                                      <p:tavLst>
                                        <p:tav tm="0">
                                          <p:val>
                                            <p:strVal val="#ppt_y"/>
                                          </p:val>
                                        </p:tav>
                                        <p:tav tm="100000">
                                          <p:val>
                                            <p:strVal val="#ppt_y"/>
                                          </p:val>
                                        </p:tav>
                                      </p:tavLst>
                                    </p:anim>
                                  </p:childTnLst>
                                </p:cTn>
                              </p:par>
                            </p:childTnLst>
                          </p:cTn>
                        </p:par>
                        <p:par>
                          <p:cTn id="87" fill="hold" nodeType="afterGroup">
                            <p:stCondLst>
                              <p:cond delay="2500"/>
                            </p:stCondLst>
                            <p:childTnLst>
                              <p:par>
                                <p:cTn id="88" presetID="2" presetClass="entr" presetSubtype="2" fill="hold" grpId="0" nodeType="afterEffect">
                                  <p:stCondLst>
                                    <p:cond delay="0"/>
                                  </p:stCondLst>
                                  <p:childTnLst>
                                    <p:set>
                                      <p:cBhvr>
                                        <p:cTn id="89" dur="1" fill="hold">
                                          <p:stCondLst>
                                            <p:cond delay="0"/>
                                          </p:stCondLst>
                                        </p:cTn>
                                        <p:tgtEl>
                                          <p:spTgt spid="107524">
                                            <p:txEl>
                                              <p:pRg st="6" end="6"/>
                                            </p:txEl>
                                          </p:spTgt>
                                        </p:tgtEl>
                                        <p:attrNameLst>
                                          <p:attrName>style.visibility</p:attrName>
                                        </p:attrNameLst>
                                      </p:cBhvr>
                                      <p:to>
                                        <p:strVal val="visible"/>
                                      </p:to>
                                    </p:set>
                                    <p:anim calcmode="lin" valueType="num">
                                      <p:cBhvr additive="base">
                                        <p:cTn id="90" dur="500" fill="hold"/>
                                        <p:tgtEl>
                                          <p:spTgt spid="107524">
                                            <p:txEl>
                                              <p:pRg st="6" end="6"/>
                                            </p:tx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107524">
                                            <p:txEl>
                                              <p:pRg st="6" end="6"/>
                                            </p:txEl>
                                          </p:spTgt>
                                        </p:tgtEl>
                                        <p:attrNameLst>
                                          <p:attrName>ppt_y</p:attrName>
                                        </p:attrNameLst>
                                      </p:cBhvr>
                                      <p:tavLst>
                                        <p:tav tm="0">
                                          <p:val>
                                            <p:strVal val="#ppt_y"/>
                                          </p:val>
                                        </p:tav>
                                        <p:tav tm="100000">
                                          <p:val>
                                            <p:strVal val="#ppt_y"/>
                                          </p:val>
                                        </p:tav>
                                      </p:tavLst>
                                    </p:anim>
                                  </p:childTnLst>
                                </p:cTn>
                              </p:par>
                            </p:childTnLst>
                          </p:cTn>
                        </p:par>
                        <p:par>
                          <p:cTn id="92" fill="hold" nodeType="afterGroup">
                            <p:stCondLst>
                              <p:cond delay="3000"/>
                            </p:stCondLst>
                            <p:childTnLst>
                              <p:par>
                                <p:cTn id="93" presetID="2" presetClass="entr" presetSubtype="2" fill="hold" grpId="0" nodeType="afterEffect">
                                  <p:stCondLst>
                                    <p:cond delay="0"/>
                                  </p:stCondLst>
                                  <p:childTnLst>
                                    <p:set>
                                      <p:cBhvr>
                                        <p:cTn id="94" dur="1" fill="hold">
                                          <p:stCondLst>
                                            <p:cond delay="0"/>
                                          </p:stCondLst>
                                        </p:cTn>
                                        <p:tgtEl>
                                          <p:spTgt spid="107524">
                                            <p:txEl>
                                              <p:pRg st="7" end="7"/>
                                            </p:txEl>
                                          </p:spTgt>
                                        </p:tgtEl>
                                        <p:attrNameLst>
                                          <p:attrName>style.visibility</p:attrName>
                                        </p:attrNameLst>
                                      </p:cBhvr>
                                      <p:to>
                                        <p:strVal val="visible"/>
                                      </p:to>
                                    </p:set>
                                    <p:anim calcmode="lin" valueType="num">
                                      <p:cBhvr additive="base">
                                        <p:cTn id="95" dur="500" fill="hold"/>
                                        <p:tgtEl>
                                          <p:spTgt spid="107524">
                                            <p:txEl>
                                              <p:pRg st="7" end="7"/>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107524">
                                            <p:txEl>
                                              <p:pRg st="7" end="7"/>
                                            </p:txEl>
                                          </p:spTgt>
                                        </p:tgtEl>
                                        <p:attrNameLst>
                                          <p:attrName>ppt_y</p:attrName>
                                        </p:attrNameLst>
                                      </p:cBhvr>
                                      <p:tavLst>
                                        <p:tav tm="0">
                                          <p:val>
                                            <p:strVal val="#ppt_y"/>
                                          </p:val>
                                        </p:tav>
                                        <p:tav tm="100000">
                                          <p:val>
                                            <p:strVal val="#ppt_y"/>
                                          </p:val>
                                        </p:tav>
                                      </p:tavLst>
                                    </p:anim>
                                  </p:childTnLst>
                                </p:cTn>
                              </p:par>
                            </p:childTnLst>
                          </p:cTn>
                        </p:par>
                        <p:par>
                          <p:cTn id="97" fill="hold" nodeType="afterGroup">
                            <p:stCondLst>
                              <p:cond delay="3500"/>
                            </p:stCondLst>
                            <p:childTnLst>
                              <p:par>
                                <p:cTn id="98" presetID="2" presetClass="entr" presetSubtype="2" fill="hold" grpId="0" nodeType="afterEffect">
                                  <p:stCondLst>
                                    <p:cond delay="0"/>
                                  </p:stCondLst>
                                  <p:childTnLst>
                                    <p:set>
                                      <p:cBhvr>
                                        <p:cTn id="99" dur="1" fill="hold">
                                          <p:stCondLst>
                                            <p:cond delay="0"/>
                                          </p:stCondLst>
                                        </p:cTn>
                                        <p:tgtEl>
                                          <p:spTgt spid="107524">
                                            <p:txEl>
                                              <p:pRg st="8" end="8"/>
                                            </p:txEl>
                                          </p:spTgt>
                                        </p:tgtEl>
                                        <p:attrNameLst>
                                          <p:attrName>style.visibility</p:attrName>
                                        </p:attrNameLst>
                                      </p:cBhvr>
                                      <p:to>
                                        <p:strVal val="visible"/>
                                      </p:to>
                                    </p:set>
                                    <p:anim calcmode="lin" valueType="num">
                                      <p:cBhvr additive="base">
                                        <p:cTn id="100" dur="500" fill="hold"/>
                                        <p:tgtEl>
                                          <p:spTgt spid="107524">
                                            <p:txEl>
                                              <p:pRg st="8" end="8"/>
                                            </p:txEl>
                                          </p:spTgt>
                                        </p:tgtEl>
                                        <p:attrNameLst>
                                          <p:attrName>ppt_x</p:attrName>
                                        </p:attrNameLst>
                                      </p:cBhvr>
                                      <p:tavLst>
                                        <p:tav tm="0">
                                          <p:val>
                                            <p:strVal val="1+#ppt_w/2"/>
                                          </p:val>
                                        </p:tav>
                                        <p:tav tm="100000">
                                          <p:val>
                                            <p:strVal val="#ppt_x"/>
                                          </p:val>
                                        </p:tav>
                                      </p:tavLst>
                                    </p:anim>
                                    <p:anim calcmode="lin" valueType="num">
                                      <p:cBhvr additive="base">
                                        <p:cTn id="101" dur="500" fill="hold"/>
                                        <p:tgtEl>
                                          <p:spTgt spid="107524">
                                            <p:txEl>
                                              <p:pRg st="8" end="8"/>
                                            </p:txEl>
                                          </p:spTgt>
                                        </p:tgtEl>
                                        <p:attrNameLst>
                                          <p:attrName>ppt_y</p:attrName>
                                        </p:attrNameLst>
                                      </p:cBhvr>
                                      <p:tavLst>
                                        <p:tav tm="0">
                                          <p:val>
                                            <p:strVal val="#ppt_y"/>
                                          </p:val>
                                        </p:tav>
                                        <p:tav tm="100000">
                                          <p:val>
                                            <p:strVal val="#ppt_y"/>
                                          </p:val>
                                        </p:tav>
                                      </p:tavLst>
                                    </p:anim>
                                  </p:childTnLst>
                                </p:cTn>
                              </p:par>
                            </p:childTnLst>
                          </p:cTn>
                        </p:par>
                        <p:par>
                          <p:cTn id="102" fill="hold" nodeType="afterGroup">
                            <p:stCondLst>
                              <p:cond delay="4000"/>
                            </p:stCondLst>
                            <p:childTnLst>
                              <p:par>
                                <p:cTn id="103" presetID="2" presetClass="entr" presetSubtype="2" fill="hold" grpId="0" nodeType="afterEffect">
                                  <p:stCondLst>
                                    <p:cond delay="0"/>
                                  </p:stCondLst>
                                  <p:childTnLst>
                                    <p:set>
                                      <p:cBhvr>
                                        <p:cTn id="104" dur="1" fill="hold">
                                          <p:stCondLst>
                                            <p:cond delay="0"/>
                                          </p:stCondLst>
                                        </p:cTn>
                                        <p:tgtEl>
                                          <p:spTgt spid="107524">
                                            <p:txEl>
                                              <p:pRg st="9" end="9"/>
                                            </p:txEl>
                                          </p:spTgt>
                                        </p:tgtEl>
                                        <p:attrNameLst>
                                          <p:attrName>style.visibility</p:attrName>
                                        </p:attrNameLst>
                                      </p:cBhvr>
                                      <p:to>
                                        <p:strVal val="visible"/>
                                      </p:to>
                                    </p:set>
                                    <p:anim calcmode="lin" valueType="num">
                                      <p:cBhvr additive="base">
                                        <p:cTn id="105" dur="500" fill="hold"/>
                                        <p:tgtEl>
                                          <p:spTgt spid="107524">
                                            <p:txEl>
                                              <p:pRg st="9" end="9"/>
                                            </p:txEl>
                                          </p:spTgt>
                                        </p:tgtEl>
                                        <p:attrNameLst>
                                          <p:attrName>ppt_x</p:attrName>
                                        </p:attrNameLst>
                                      </p:cBhvr>
                                      <p:tavLst>
                                        <p:tav tm="0">
                                          <p:val>
                                            <p:strVal val="1+#ppt_w/2"/>
                                          </p:val>
                                        </p:tav>
                                        <p:tav tm="100000">
                                          <p:val>
                                            <p:strVal val="#ppt_x"/>
                                          </p:val>
                                        </p:tav>
                                      </p:tavLst>
                                    </p:anim>
                                    <p:anim calcmode="lin" valueType="num">
                                      <p:cBhvr additive="base">
                                        <p:cTn id="106" dur="500" fill="hold"/>
                                        <p:tgtEl>
                                          <p:spTgt spid="107524">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p:bldP spid="10752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تجنب القادة الكذبة</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96450"/>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000" b="1" dirty="0">
                <a:solidFill>
                  <a:srgbClr val="FFFFFF"/>
                </a:solidFill>
                <a:effectLst>
                  <a:glow rad="127000">
                    <a:srgbClr val="000000"/>
                  </a:glow>
                </a:effectLst>
                <a:latin typeface="Arial" charset="0"/>
                <a:ea typeface="ＭＳ Ｐゴシック" charset="0"/>
                <a:cs typeface="ＭＳ Ｐゴシック" charset="0"/>
              </a:rPr>
              <a:t>فأعرض عن هؤلاء</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ar-JO" sz="4000" b="1" dirty="0">
                <a:solidFill>
                  <a:srgbClr val="FFFFFF"/>
                </a:solidFill>
                <a:effectLst>
                  <a:glow rad="127000">
                    <a:srgbClr val="000000"/>
                  </a:glow>
                </a:effectLst>
                <a:latin typeface="Arial" charset="0"/>
                <a:ea typeface="ＭＳ Ｐゴシック" charset="0"/>
                <a:cs typeface="ＭＳ Ｐゴシック" charset="0"/>
              </a:rPr>
              <a:t>2 تي 3: 5ب فاندايك</a:t>
            </a:r>
            <a:r>
              <a:rPr lang="en-US" sz="4000"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1414601"/>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000" b="1" dirty="0">
                <a:solidFill>
                  <a:srgbClr val="FFFFFF"/>
                </a:solidFill>
                <a:effectLst>
                  <a:glow rad="127000">
                    <a:srgbClr val="000000"/>
                  </a:glow>
                </a:effectLst>
                <a:latin typeface="Arial" charset="0"/>
                <a:ea typeface="ＭＳ Ｐゴシック" charset="0"/>
                <a:cs typeface="ＭＳ Ｐゴシック" charset="0"/>
              </a:rPr>
              <a:t>فابتعد عن هؤلاء</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ar-JO" sz="4000" b="1" dirty="0">
                <a:solidFill>
                  <a:srgbClr val="FFFFFF"/>
                </a:solidFill>
                <a:effectLst>
                  <a:glow rad="127000">
                    <a:srgbClr val="000000"/>
                  </a:glow>
                </a:effectLst>
                <a:latin typeface="Arial" charset="0"/>
                <a:ea typeface="ＭＳ Ｐゴシック" charset="0"/>
                <a:cs typeface="ＭＳ Ｐゴシック" charset="0"/>
              </a:rPr>
              <a:t>2 تي 3: 5ب المبسطة</a:t>
            </a:r>
            <a:r>
              <a:rPr lang="en-US" sz="4000" b="1" dirty="0">
                <a:solidFill>
                  <a:srgbClr val="FFFFFF"/>
                </a:solidFill>
                <a:effectLst>
                  <a:glow rad="127000">
                    <a:srgbClr val="000000"/>
                  </a:glow>
                </a:effectLst>
                <a:latin typeface="Arial" charset="0"/>
                <a:ea typeface="ＭＳ Ｐゴシック" charset="0"/>
                <a:cs typeface="ＭＳ Ｐゴシック" charset="0"/>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D116B9-4A01-DB43-B1A1-CA10E3C60CE6}"/>
              </a:ext>
            </a:extLst>
          </p:cNvPr>
          <p:cNvPicPr>
            <a:picLocks noChangeAspect="1"/>
          </p:cNvPicPr>
          <p:nvPr/>
        </p:nvPicPr>
        <p:blipFill>
          <a:blip r:embed="rId3"/>
          <a:stretch>
            <a:fillRect/>
          </a:stretch>
        </p:blipFill>
        <p:spPr>
          <a:xfrm>
            <a:off x="90237" y="0"/>
            <a:ext cx="8963526" cy="6858000"/>
          </a:xfrm>
          <a:prstGeom prst="rect">
            <a:avLst/>
          </a:prstGeom>
        </p:spPr>
      </p:pic>
      <p:sp>
        <p:nvSpPr>
          <p:cNvPr id="900098" name="Rectangle 2"/>
          <p:cNvSpPr>
            <a:spLocks noGrp="1" noChangeArrowheads="1"/>
          </p:cNvSpPr>
          <p:nvPr>
            <p:ph type="ctrTitle"/>
          </p:nvPr>
        </p:nvSpPr>
        <p:spPr>
          <a:xfrm>
            <a:off x="90237" y="1196752"/>
            <a:ext cx="9053763" cy="792088"/>
          </a:xfrm>
          <a:solidFill>
            <a:schemeClr val="bg1"/>
          </a:solidFill>
          <a:effectLst/>
        </p:spPr>
        <p:txBody>
          <a:bodyPr/>
          <a:lstStyle/>
          <a:p>
            <a:pPr>
              <a:defRPr/>
            </a:pPr>
            <a:r>
              <a:rPr lang="ar-JO" sz="3200" dirty="0">
                <a:solidFill>
                  <a:schemeClr val="tx1"/>
                </a:solidFill>
              </a:rPr>
              <a:t>رجال الدين المسيحيون واليهود يباركوا عيادة الإجهاض و يزعمون أن الله موجود في هذا المكان</a:t>
            </a:r>
            <a:endParaRPr lang="en-US" sz="3200" b="1" dirty="0">
              <a:solidFill>
                <a:schemeClr val="tx1"/>
              </a:solidFill>
              <a:effectLst>
                <a:glow rad="127000">
                  <a:schemeClr val="bg1"/>
                </a:glow>
              </a:effectLst>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57047406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17850" y="0"/>
            <a:ext cx="6026150" cy="387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9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6902226" cy="6741368"/>
          </a:xfrm>
          <a:noFill/>
          <a:ln>
            <a:noFill/>
          </a:ln>
          <a:effectLst>
            <a:outerShdw blurRad="63500" dist="35921" dir="2700000" algn="ctr" rotWithShape="0">
              <a:schemeClr val="tx2">
                <a:alpha val="74998"/>
              </a:schemeClr>
            </a:outerShdw>
          </a:effectLst>
        </p:spPr>
        <p:txBody>
          <a:bodyPr anchor="ctr"/>
          <a:lstStyle/>
          <a:p>
            <a:pPr defTabSz="457200"/>
            <a:r>
              <a:rPr lang="ar-SA" sz="4000" b="1" kern="1200" dirty="0">
                <a:solidFill>
                  <a:srgbClr val="FFFFFF"/>
                </a:solidFill>
                <a:effectLst>
                  <a:glow rad="127000">
                    <a:srgbClr val="000000"/>
                  </a:glow>
                </a:effectLst>
                <a:latin typeface="Arial" charset="0"/>
                <a:ea typeface="ＭＳ Ｐゴシック" charset="0"/>
              </a:rPr>
              <a:t>6فَإِنَّهُ مِنْ هؤُلاَءِ هُمُ الَّذِينَ يَدْخُلُونَ الْبُيُوتَ، وَيَسْبُونَ نُسَيَّاتٍ مُحَمَّلاَتٍ خَطَايَا، مُنْسَاقَاتٍ بِشَهَوَاتٍ مُخْتَلِفَةٍ. 7يَتَعَلَّمْنَ فِي كُلِّ حِينٍ، وَلاَ يَسْتَطِعْنَ أَنْ يُقْبِلْنَ إِلَى مَعْرِفَةِ الْحَقِّ أَبَدًا.</a:t>
            </a:r>
            <a:br>
              <a:rPr lang="en-US" sz="4000" b="1" kern="1200" dirty="0">
                <a:solidFill>
                  <a:srgbClr val="FFFFFF"/>
                </a:solidFill>
                <a:effectLst>
                  <a:glow rad="127000">
                    <a:srgbClr val="000000"/>
                  </a:glow>
                </a:effectLst>
                <a:latin typeface="Arial" charset="0"/>
                <a:ea typeface="ＭＳ Ｐゴシック" charset="0"/>
              </a:rPr>
            </a:br>
            <a:r>
              <a:rPr lang="ar-JO" sz="4000" b="1" kern="1200" dirty="0">
                <a:solidFill>
                  <a:srgbClr val="FFFFFF"/>
                </a:solidFill>
                <a:effectLst>
                  <a:glow rad="127000">
                    <a:srgbClr val="000000"/>
                  </a:glow>
                </a:effectLst>
                <a:latin typeface="Arial" charset="0"/>
                <a:ea typeface="ＭＳ Ｐゴシック" charset="0"/>
              </a:rPr>
              <a:t>(2 تي 3: 6-7)</a:t>
            </a:r>
            <a:endParaRPr lang="en-US" sz="4000" b="1" kern="1200" dirty="0">
              <a:solidFill>
                <a:srgbClr val="FFFFFF"/>
              </a:solidFill>
              <a:effectLst>
                <a:glow rad="127000">
                  <a:srgbClr val="000000"/>
                </a:glow>
              </a:effectLst>
              <a:latin typeface="Arial" charset="0"/>
              <a:ea typeface="ＭＳ Ｐゴシック"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8300" y="603448"/>
            <a:ext cx="8383294" cy="6858000"/>
          </a:xfrm>
          <a:prstGeom prst="rect">
            <a:avLst/>
          </a:prstGeom>
        </p:spPr>
      </p:pic>
      <p:sp>
        <p:nvSpPr>
          <p:cNvPr id="2" name="Title 1"/>
          <p:cNvSpPr>
            <a:spLocks noGrp="1"/>
          </p:cNvSpPr>
          <p:nvPr>
            <p:ph type="title"/>
          </p:nvPr>
        </p:nvSpPr>
        <p:spPr>
          <a:xfrm>
            <a:off x="0" y="-10219"/>
            <a:ext cx="9144000" cy="918939"/>
          </a:xfrm>
          <a:solidFill>
            <a:srgbClr val="000000"/>
          </a:solidFill>
        </p:spPr>
        <p:txBody>
          <a:bodyPr/>
          <a:lstStyle/>
          <a:p>
            <a:r>
              <a:rPr lang="ar-JO" b="1" dirty="0"/>
              <a:t>الوعط المسر للناس</a:t>
            </a:r>
            <a:endParaRPr lang="en-US" b="1" dirty="0"/>
          </a:p>
        </p:txBody>
      </p:sp>
    </p:spTree>
    <p:extLst>
      <p:ext uri="{BB962C8B-B14F-4D97-AF65-F5344CB8AC3E}">
        <p14:creationId xmlns:p14="http://schemas.microsoft.com/office/powerpoint/2010/main" val="309710508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365499" y="116631"/>
            <a:ext cx="5778499" cy="6570571"/>
          </a:xfrm>
          <a:effectLst>
            <a:outerShdw blurRad="63500" dist="35921" dir="2700000" algn="ctr" rotWithShape="0">
              <a:schemeClr val="tx2">
                <a:alpha val="74998"/>
              </a:schemeClr>
            </a:outerShdw>
          </a:effectLst>
        </p:spPr>
        <p:txBody>
          <a:bodyPr anchor="t"/>
          <a:lstStyle/>
          <a:p>
            <a:pPr rtl="1"/>
            <a:r>
              <a:rPr lang="en-US" sz="3600" b="1" dirty="0"/>
              <a:t> </a:t>
            </a:r>
            <a:r>
              <a:rPr lang="ar-SA" sz="3600" b="1" baseline="30000" dirty="0"/>
              <a:t>8</a:t>
            </a:r>
            <a:r>
              <a:rPr lang="ar-SA" sz="3600" b="1" dirty="0"/>
              <a:t>وَكَمَا قَاوَمَ يَنِّيسُ وَيَمْبِرِيسُ مُوسَى، كَذلِكَ هؤُلاَءِ أَيْضًا يُقَاوِمُونَ الْحَقَّ. أُنَاسٌ فَاسِدَةٌ أَذْهَانُهُمْ، وَمِنْ جِهَةِ الإِيمَانِ مَرْفُوضُونَ. </a:t>
            </a:r>
            <a:r>
              <a:rPr lang="ar-SA" sz="3600" b="1" baseline="30000" dirty="0"/>
              <a:t>9</a:t>
            </a:r>
            <a:r>
              <a:rPr lang="ar-SA" sz="3600" b="1" dirty="0"/>
              <a:t>لكِنَّهُمْ لاَ يَتَقَدَّمُونَ أَكْثَرَ، لأَنَّ حُمْقَهُمْ سَيَكُونُ وَاضِحًا لِلْجَمِيعِ، كَمَا كَانَ حُمْقُ ذَيْنِكَ أَيْضًا.</a:t>
            </a:r>
            <a:br>
              <a:rPr lang="en-US" sz="3600" b="1" dirty="0"/>
            </a:br>
            <a:r>
              <a:rPr lang="ar-JO" sz="3600" b="1" dirty="0"/>
              <a:t>(3: 8-9)</a:t>
            </a:r>
            <a:endParaRPr lang="en-US" sz="3600" b="1" dirty="0"/>
          </a:p>
        </p:txBody>
      </p:sp>
      <p:pic>
        <p:nvPicPr>
          <p:cNvPr id="3819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6838" y="1582738"/>
            <a:ext cx="3949701" cy="357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ar-JO" b="1" dirty="0"/>
              <a:t>اقبل و عظ كلمة الله كما يجب أن تتمم كل مسؤوليات الخدمة (3: 10-4: 5)</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4598404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73188"/>
            <a:ext cx="9144000" cy="550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214290"/>
            <a:ext cx="9144000" cy="967393"/>
          </a:xfrm>
          <a:effectLst>
            <a:outerShdw blurRad="63500" dist="35921" dir="2700000" algn="ctr" rotWithShape="0">
              <a:schemeClr val="tx2">
                <a:alpha val="74998"/>
              </a:schemeClr>
            </a:outerShdw>
          </a:effectLst>
        </p:spPr>
        <p:txBody>
          <a:bodyPr/>
          <a:lstStyle/>
          <a:p>
            <a:pPr>
              <a:defRPr/>
            </a:pPr>
            <a:r>
              <a:rPr lang="ar-JO" sz="5400" b="1" dirty="0">
                <a:solidFill>
                  <a:srgbClr val="FFFF00"/>
                </a:solidFill>
                <a:effectLst>
                  <a:glow rad="127000">
                    <a:schemeClr val="tx1"/>
                  </a:glow>
                </a:effectLst>
                <a:latin typeface="Arial" charset="0"/>
                <a:ea typeface="ＭＳ Ｐゴシック" charset="0"/>
                <a:cs typeface="ＭＳ Ｐゴシック" charset="0"/>
              </a:rPr>
              <a:t>اقبل</a:t>
            </a:r>
            <a:r>
              <a:rPr lang="ar-JO" sz="5400" b="1" dirty="0">
                <a:effectLst>
                  <a:glow rad="127000">
                    <a:schemeClr val="tx1"/>
                  </a:glow>
                </a:effectLst>
                <a:latin typeface="Arial" charset="0"/>
                <a:ea typeface="ＭＳ Ｐゴシック" charset="0"/>
                <a:cs typeface="ＭＳ Ｐゴシック" charset="0"/>
              </a:rPr>
              <a:t> الحق (3: 10-17)</a:t>
            </a:r>
            <a:r>
              <a:rPr lang="en-US" sz="5400" b="1" dirty="0">
                <a:effectLst>
                  <a:glow rad="127000">
                    <a:schemeClr val="tx1"/>
                  </a:glow>
                </a:effectLst>
                <a:latin typeface="Arial" charset="0"/>
                <a:ea typeface="ＭＳ Ｐゴシック" charset="0"/>
                <a:cs typeface="ＭＳ Ｐゴシック" charset="0"/>
              </a:rPr>
              <a: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771525"/>
            <a:ext cx="9151938" cy="608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
            <a:ext cx="9144000" cy="771600"/>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charset="0"/>
                <a:ea typeface="ＭＳ Ｐゴシック" charset="0"/>
                <a:cs typeface="ＭＳ Ｐゴシック" charset="0"/>
              </a:rPr>
              <a:t>أ. اتبع </a:t>
            </a:r>
            <a:r>
              <a:rPr lang="ar-JO" sz="4000" b="1" dirty="0">
                <a:solidFill>
                  <a:srgbClr val="FFFF00"/>
                </a:solidFill>
                <a:effectLst>
                  <a:glow rad="127000">
                    <a:schemeClr val="tx1"/>
                  </a:glow>
                </a:effectLst>
                <a:latin typeface="Arial" charset="0"/>
                <a:ea typeface="ＭＳ Ｐゴシック" charset="0"/>
                <a:cs typeface="ＭＳ Ｐゴシック" charset="0"/>
              </a:rPr>
              <a:t>خدام</a:t>
            </a:r>
            <a:r>
              <a:rPr lang="ar-JO" sz="4000" b="1" dirty="0">
                <a:effectLst>
                  <a:glow rad="127000">
                    <a:schemeClr val="tx1"/>
                  </a:glow>
                </a:effectLst>
                <a:latin typeface="Arial" charset="0"/>
                <a:ea typeface="ＭＳ Ｐゴシック" charset="0"/>
                <a:cs typeface="ＭＳ Ｐゴシック" charset="0"/>
              </a:rPr>
              <a:t> الله (3: 10-13)</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0700" y="3530600"/>
            <a:ext cx="735330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219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27119" y="20181"/>
            <a:ext cx="9036496" cy="5300645"/>
          </a:xfrm>
          <a:effectLst>
            <a:outerShdw blurRad="63500" dist="35921" dir="2700000" algn="ctr" rotWithShape="0">
              <a:schemeClr val="tx2">
                <a:alpha val="74998"/>
              </a:schemeClr>
            </a:outerShdw>
          </a:effectLst>
        </p:spPr>
        <p:txBody>
          <a:bodyPr anchor="t"/>
          <a:lstStyle/>
          <a:p>
            <a:pPr>
              <a:defRPr/>
            </a:pPr>
            <a:r>
              <a:rPr lang="ar-SA" sz="3200" b="1" baseline="30000" dirty="0"/>
              <a:t>10</a:t>
            </a:r>
            <a:r>
              <a:rPr lang="ar-SA" sz="3200" b="1" dirty="0"/>
              <a:t>وَأَمَّا أَنْتَ فَقَدْ تَبِعْتَ تَعْلِيمِي، وَسِيرَتِي، وَقَصْدِي، وَإِيمَانِي، وَأَنَاتِي، وَمَحَبَّتِي، وَصَبْرِي، </a:t>
            </a:r>
            <a:r>
              <a:rPr lang="ar-SA" sz="3200" b="1" baseline="30000" dirty="0"/>
              <a:t>11</a:t>
            </a:r>
            <a:r>
              <a:rPr lang="ar-SA" sz="3200" b="1" dirty="0"/>
              <a:t>وَاضْطِهَادَاتِي، وَآلاَمِي، مِثْلَ مَا أَصَابَنِي فِي أَنْطَاكِيَةَ وَإِيقُونِيَّةَ وَلِسْتِرَةَ. أَيَّةَ اضْطِهَادَاتٍ احْتَمَلْتُ! وَمِنَ الْجَمِيعِ أَنْقَذَنِي الرَّبُّ. </a:t>
            </a:r>
            <a:r>
              <a:rPr lang="ar-JO" sz="3200" b="1" dirty="0"/>
              <a:t>(3 : 10-11)</a:t>
            </a:r>
            <a:endParaRPr lang="en-US" sz="32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9273" y="116632"/>
            <a:ext cx="9036496" cy="3950345"/>
          </a:xfrm>
          <a:effectLst>
            <a:outerShdw blurRad="63500" dist="35921" dir="2700000" algn="ctr" rotWithShape="0">
              <a:schemeClr val="tx2">
                <a:alpha val="74998"/>
              </a:schemeClr>
            </a:outerShdw>
          </a:effectLst>
        </p:spPr>
        <p:txBody>
          <a:bodyPr anchor="t"/>
          <a:lstStyle/>
          <a:p>
            <a:pPr>
              <a:defRPr/>
            </a:pPr>
            <a:r>
              <a:rPr lang="ar-SA" sz="3600" b="1" baseline="30000" dirty="0"/>
              <a:t>12</a:t>
            </a:r>
            <a:r>
              <a:rPr lang="ar-SA" sz="3600" b="1" dirty="0"/>
              <a:t>وَجَمِيعُ الَّذِينَ يُرِيدُونَ أَنْ يَعِيشُوا بِالتَّقْوَى فِي الْمَسِيحِ يَسُوعَ يُضْطَهَدُونَ. </a:t>
            </a:r>
            <a:r>
              <a:rPr lang="ar-SA" sz="3600" b="1" baseline="30000" dirty="0"/>
              <a:t>13</a:t>
            </a:r>
            <a:r>
              <a:rPr lang="ar-SA" sz="3600" b="1" dirty="0"/>
              <a:t>وَلكِنَّ النَّاسَ الأَشْرَارَ الْمُزَوِّرِينَ سَيَتَقَدَّمُونَ إِلَى أَرْدَأَ، مُضِلِّينَ وَمُضَلِّينَ.</a:t>
            </a:r>
            <a:r>
              <a:rPr lang="ar-JO" sz="3600" b="1" dirty="0"/>
              <a:t> (2 تي 3: 12-13)</a:t>
            </a:r>
            <a:endParaRPr lang="en-US" sz="3600" b="1" dirty="0">
              <a:effectLst>
                <a:glow rad="127000">
                  <a:schemeClr val="tx1"/>
                </a:glow>
              </a:effectLst>
              <a:latin typeface="Arial" charset="0"/>
              <a:ea typeface="ＭＳ Ｐゴシック" charset="0"/>
              <a:cs typeface="ＭＳ Ｐゴシック" charset="0"/>
            </a:endParaRPr>
          </a:p>
        </p:txBody>
      </p:sp>
      <p:pic>
        <p:nvPicPr>
          <p:cNvPr id="39629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381500"/>
            <a:ext cx="90170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9273" y="116632"/>
            <a:ext cx="9036496" cy="2133869"/>
          </a:xfrm>
          <a:effectLst>
            <a:outerShdw blurRad="63500" dist="35921" dir="2700000" algn="ctr" rotWithShape="0">
              <a:schemeClr val="tx2">
                <a:alpha val="74998"/>
              </a:schemeClr>
            </a:outerShdw>
          </a:effectLst>
        </p:spPr>
        <p:txBody>
          <a:bodyPr anchor="t"/>
          <a:lstStyle/>
          <a:p>
            <a:pPr>
              <a:defRPr/>
            </a:pPr>
            <a:r>
              <a:rPr lang="ar-SA" sz="3600" b="1" baseline="30000" dirty="0"/>
              <a:t>12</a:t>
            </a:r>
            <a:r>
              <a:rPr lang="ar-SA" sz="3600" b="1" dirty="0"/>
              <a:t>وَجَمِيعُ الَّذِينَ يُرِيدُونَ أَنْ يَعِيشُوا بِالتَّقْوَى فِي الْمَسِيحِ يَسُوعَ يُضْطَهَدُونَ</a:t>
            </a:r>
            <a:r>
              <a:rPr lang="ar-JO" sz="3600" b="1" dirty="0"/>
              <a:t> (2 تي 3: 12)</a:t>
            </a:r>
            <a:endParaRPr lang="en-US" sz="3600" b="1" dirty="0">
              <a:effectLst>
                <a:glow rad="127000">
                  <a:schemeClr val="tx1"/>
                </a:glow>
              </a:effectLst>
              <a:latin typeface="Arial" charset="0"/>
              <a:ea typeface="ＭＳ Ｐゴシック" charset="0"/>
              <a:cs typeface="ＭＳ Ｐゴシック" charset="0"/>
            </a:endParaRPr>
          </a:p>
        </p:txBody>
      </p:sp>
      <p:pic>
        <p:nvPicPr>
          <p:cNvPr id="39833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00388" y="2146300"/>
            <a:ext cx="2862262" cy="429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0750"/>
            <a:ext cx="9144000" cy="182157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كيف نقبل الحق بدلاً من الكذب ؟</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411251"/>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11500" b="1" dirty="0">
                <a:solidFill>
                  <a:srgbClr val="FFFFFF"/>
                </a:solidFill>
                <a:effectLst>
                  <a:glow rad="127000">
                    <a:srgbClr val="000000"/>
                  </a:glow>
                </a:effectLst>
                <a:latin typeface="Chalkduster"/>
                <a:ea typeface="ＭＳ Ｐゴシック" charset="0"/>
                <a:cs typeface="Chalkduster"/>
              </a:rPr>
              <a:t>الحق</a:t>
            </a:r>
            <a:endParaRPr lang="en-US" sz="11500" b="1" dirty="0">
              <a:solidFill>
                <a:srgbClr val="FFFFFF"/>
              </a:solidFill>
              <a:effectLst>
                <a:glow rad="127000">
                  <a:srgbClr val="000000"/>
                </a:glow>
              </a:effectLst>
              <a:latin typeface="Chalkduster"/>
              <a:ea typeface="ＭＳ Ｐゴシック" charset="0"/>
              <a:cs typeface="Chalkduster"/>
            </a:endParaRPr>
          </a:p>
        </p:txBody>
      </p:sp>
      <p:sp>
        <p:nvSpPr>
          <p:cNvPr id="5" name="Rectangle 2"/>
          <p:cNvSpPr txBox="1">
            <a:spLocks noChangeArrowheads="1"/>
          </p:cNvSpPr>
          <p:nvPr/>
        </p:nvSpPr>
        <p:spPr bwMode="auto">
          <a:xfrm>
            <a:off x="0" y="4468852"/>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11500" b="1" dirty="0">
                <a:solidFill>
                  <a:srgbClr val="FFFFFF"/>
                </a:solidFill>
                <a:effectLst>
                  <a:glow rad="127000">
                    <a:srgbClr val="000000"/>
                  </a:glow>
                </a:effectLst>
                <a:latin typeface="Chalkduster"/>
                <a:ea typeface="ＭＳ Ｐゴシック" charset="0"/>
                <a:cs typeface="Chalkduster"/>
              </a:rPr>
              <a:t>الأكاذيب</a:t>
            </a:r>
            <a:endParaRPr lang="en-US" sz="11500" b="1" dirty="0">
              <a:solidFill>
                <a:srgbClr val="FFFFFF"/>
              </a:solidFill>
              <a:effectLst>
                <a:glow rad="127000">
                  <a:srgbClr val="000000"/>
                </a:glow>
              </a:effectLst>
              <a:latin typeface="Chalkduster"/>
              <a:ea typeface="ＭＳ Ｐゴシック" charset="0"/>
              <a:cs typeface="Chalkduster"/>
            </a:endParaRPr>
          </a:p>
        </p:txBody>
      </p:sp>
      <p:sp>
        <p:nvSpPr>
          <p:cNvPr id="3" name="Freeform 2"/>
          <p:cNvSpPr/>
          <p:nvPr/>
        </p:nvSpPr>
        <p:spPr>
          <a:xfrm>
            <a:off x="1768475" y="4484688"/>
            <a:ext cx="4614863" cy="2395537"/>
          </a:xfrm>
          <a:custGeom>
            <a:avLst/>
            <a:gdLst>
              <a:gd name="connsiteX0" fmla="*/ 0 w 3665639"/>
              <a:gd name="connsiteY0" fmla="*/ 0 h 2395176"/>
              <a:gd name="connsiteX1" fmla="*/ 257238 w 3665639"/>
              <a:gd name="connsiteY1" fmla="*/ 48225 h 2395176"/>
              <a:gd name="connsiteX2" fmla="*/ 401934 w 3665639"/>
              <a:gd name="connsiteY2" fmla="*/ 80375 h 2395176"/>
              <a:gd name="connsiteX3" fmla="*/ 819946 w 3665639"/>
              <a:gd name="connsiteY3" fmla="*/ 112525 h 2395176"/>
              <a:gd name="connsiteX4" fmla="*/ 948565 w 3665639"/>
              <a:gd name="connsiteY4" fmla="*/ 160750 h 2395176"/>
              <a:gd name="connsiteX5" fmla="*/ 1061106 w 3665639"/>
              <a:gd name="connsiteY5" fmla="*/ 192900 h 2395176"/>
              <a:gd name="connsiteX6" fmla="*/ 1141493 w 3665639"/>
              <a:gd name="connsiteY6" fmla="*/ 241125 h 2395176"/>
              <a:gd name="connsiteX7" fmla="*/ 1366576 w 3665639"/>
              <a:gd name="connsiteY7" fmla="*/ 466175 h 2395176"/>
              <a:gd name="connsiteX8" fmla="*/ 1430886 w 3665639"/>
              <a:gd name="connsiteY8" fmla="*/ 530475 h 2395176"/>
              <a:gd name="connsiteX9" fmla="*/ 1559504 w 3665639"/>
              <a:gd name="connsiteY9" fmla="*/ 610850 h 2395176"/>
              <a:gd name="connsiteX10" fmla="*/ 1623814 w 3665639"/>
              <a:gd name="connsiteY10" fmla="*/ 626925 h 2395176"/>
              <a:gd name="connsiteX11" fmla="*/ 1848897 w 3665639"/>
              <a:gd name="connsiteY11" fmla="*/ 659075 h 2395176"/>
              <a:gd name="connsiteX12" fmla="*/ 1897129 w 3665639"/>
              <a:gd name="connsiteY12" fmla="*/ 675150 h 2395176"/>
              <a:gd name="connsiteX13" fmla="*/ 1993593 w 3665639"/>
              <a:gd name="connsiteY13" fmla="*/ 739450 h 2395176"/>
              <a:gd name="connsiteX14" fmla="*/ 2025748 w 3665639"/>
              <a:gd name="connsiteY14" fmla="*/ 787675 h 2395176"/>
              <a:gd name="connsiteX15" fmla="*/ 2090057 w 3665639"/>
              <a:gd name="connsiteY15" fmla="*/ 851975 h 2395176"/>
              <a:gd name="connsiteX16" fmla="*/ 2122212 w 3665639"/>
              <a:gd name="connsiteY16" fmla="*/ 948425 h 2395176"/>
              <a:gd name="connsiteX17" fmla="*/ 2154367 w 3665639"/>
              <a:gd name="connsiteY17" fmla="*/ 996650 h 2395176"/>
              <a:gd name="connsiteX18" fmla="*/ 2170444 w 3665639"/>
              <a:gd name="connsiteY18" fmla="*/ 1044875 h 2395176"/>
              <a:gd name="connsiteX19" fmla="*/ 2186522 w 3665639"/>
              <a:gd name="connsiteY19" fmla="*/ 1109176 h 2395176"/>
              <a:gd name="connsiteX20" fmla="*/ 2266908 w 3665639"/>
              <a:gd name="connsiteY20" fmla="*/ 1173476 h 2395176"/>
              <a:gd name="connsiteX21" fmla="*/ 2363373 w 3665639"/>
              <a:gd name="connsiteY21" fmla="*/ 1286001 h 2395176"/>
              <a:gd name="connsiteX22" fmla="*/ 2427682 w 3665639"/>
              <a:gd name="connsiteY22" fmla="*/ 1334226 h 2395176"/>
              <a:gd name="connsiteX23" fmla="*/ 2700997 w 3665639"/>
              <a:gd name="connsiteY23" fmla="*/ 1350301 h 2395176"/>
              <a:gd name="connsiteX24" fmla="*/ 2813539 w 3665639"/>
              <a:gd name="connsiteY24" fmla="*/ 1414601 h 2395176"/>
              <a:gd name="connsiteX25" fmla="*/ 2893926 w 3665639"/>
              <a:gd name="connsiteY25" fmla="*/ 1462826 h 2395176"/>
              <a:gd name="connsiteX26" fmla="*/ 3135086 w 3665639"/>
              <a:gd name="connsiteY26" fmla="*/ 1720026 h 2395176"/>
              <a:gd name="connsiteX27" fmla="*/ 3199395 w 3665639"/>
              <a:gd name="connsiteY27" fmla="*/ 1784326 h 2395176"/>
              <a:gd name="connsiteX28" fmla="*/ 3263705 w 3665639"/>
              <a:gd name="connsiteY28" fmla="*/ 1864701 h 2395176"/>
              <a:gd name="connsiteX29" fmla="*/ 3360169 w 3665639"/>
              <a:gd name="connsiteY29" fmla="*/ 1961151 h 2395176"/>
              <a:gd name="connsiteX30" fmla="*/ 3456633 w 3665639"/>
              <a:gd name="connsiteY30" fmla="*/ 2089751 h 2395176"/>
              <a:gd name="connsiteX31" fmla="*/ 3488788 w 3665639"/>
              <a:gd name="connsiteY31" fmla="*/ 2170126 h 2395176"/>
              <a:gd name="connsiteX32" fmla="*/ 3537020 w 3665639"/>
              <a:gd name="connsiteY32" fmla="*/ 2202276 h 2395176"/>
              <a:gd name="connsiteX33" fmla="*/ 3569175 w 3665639"/>
              <a:gd name="connsiteY33" fmla="*/ 2250501 h 2395176"/>
              <a:gd name="connsiteX34" fmla="*/ 3633484 w 3665639"/>
              <a:gd name="connsiteY34" fmla="*/ 2363026 h 2395176"/>
              <a:gd name="connsiteX35" fmla="*/ 3665639 w 3665639"/>
              <a:gd name="connsiteY35" fmla="*/ 2395176 h 23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ln w="76200" cmpd="sng">
            <a:solidFill>
              <a:srgbClr val="FFFF00"/>
            </a:solidFill>
          </a:ln>
        </p:spPr>
        <p:txBody>
          <a:bodyPr lIns="90000" tIns="46800" rIns="90000" bIns="46800">
            <a:spAutoFit/>
          </a:bodyPr>
          <a:lstStyle/>
          <a:p>
            <a:pPr>
              <a:defRPr/>
            </a:pPr>
            <a:endParaRPr lang="en-US">
              <a:solidFill>
                <a:srgbClr val="000000"/>
              </a:solidFill>
              <a:latin typeface="Comic Sans MS" pitchFamily="-112" charset="0"/>
              <a:ea typeface="+mn-ea"/>
              <a:cs typeface="+mn-cs"/>
            </a:endParaRPr>
          </a:p>
        </p:txBody>
      </p:sp>
      <p:sp>
        <p:nvSpPr>
          <p:cNvPr id="7" name="Freeform 6"/>
          <p:cNvSpPr/>
          <p:nvPr/>
        </p:nvSpPr>
        <p:spPr>
          <a:xfrm rot="7503072">
            <a:off x="1767681" y="3945732"/>
            <a:ext cx="4613275" cy="2395538"/>
          </a:xfrm>
          <a:custGeom>
            <a:avLst/>
            <a:gdLst>
              <a:gd name="connsiteX0" fmla="*/ 0 w 3665639"/>
              <a:gd name="connsiteY0" fmla="*/ 0 h 2395176"/>
              <a:gd name="connsiteX1" fmla="*/ 257238 w 3665639"/>
              <a:gd name="connsiteY1" fmla="*/ 48225 h 2395176"/>
              <a:gd name="connsiteX2" fmla="*/ 401934 w 3665639"/>
              <a:gd name="connsiteY2" fmla="*/ 80375 h 2395176"/>
              <a:gd name="connsiteX3" fmla="*/ 819946 w 3665639"/>
              <a:gd name="connsiteY3" fmla="*/ 112525 h 2395176"/>
              <a:gd name="connsiteX4" fmla="*/ 948565 w 3665639"/>
              <a:gd name="connsiteY4" fmla="*/ 160750 h 2395176"/>
              <a:gd name="connsiteX5" fmla="*/ 1061106 w 3665639"/>
              <a:gd name="connsiteY5" fmla="*/ 192900 h 2395176"/>
              <a:gd name="connsiteX6" fmla="*/ 1141493 w 3665639"/>
              <a:gd name="connsiteY6" fmla="*/ 241125 h 2395176"/>
              <a:gd name="connsiteX7" fmla="*/ 1366576 w 3665639"/>
              <a:gd name="connsiteY7" fmla="*/ 466175 h 2395176"/>
              <a:gd name="connsiteX8" fmla="*/ 1430886 w 3665639"/>
              <a:gd name="connsiteY8" fmla="*/ 530475 h 2395176"/>
              <a:gd name="connsiteX9" fmla="*/ 1559504 w 3665639"/>
              <a:gd name="connsiteY9" fmla="*/ 610850 h 2395176"/>
              <a:gd name="connsiteX10" fmla="*/ 1623814 w 3665639"/>
              <a:gd name="connsiteY10" fmla="*/ 626925 h 2395176"/>
              <a:gd name="connsiteX11" fmla="*/ 1848897 w 3665639"/>
              <a:gd name="connsiteY11" fmla="*/ 659075 h 2395176"/>
              <a:gd name="connsiteX12" fmla="*/ 1897129 w 3665639"/>
              <a:gd name="connsiteY12" fmla="*/ 675150 h 2395176"/>
              <a:gd name="connsiteX13" fmla="*/ 1993593 w 3665639"/>
              <a:gd name="connsiteY13" fmla="*/ 739450 h 2395176"/>
              <a:gd name="connsiteX14" fmla="*/ 2025748 w 3665639"/>
              <a:gd name="connsiteY14" fmla="*/ 787675 h 2395176"/>
              <a:gd name="connsiteX15" fmla="*/ 2090057 w 3665639"/>
              <a:gd name="connsiteY15" fmla="*/ 851975 h 2395176"/>
              <a:gd name="connsiteX16" fmla="*/ 2122212 w 3665639"/>
              <a:gd name="connsiteY16" fmla="*/ 948425 h 2395176"/>
              <a:gd name="connsiteX17" fmla="*/ 2154367 w 3665639"/>
              <a:gd name="connsiteY17" fmla="*/ 996650 h 2395176"/>
              <a:gd name="connsiteX18" fmla="*/ 2170444 w 3665639"/>
              <a:gd name="connsiteY18" fmla="*/ 1044875 h 2395176"/>
              <a:gd name="connsiteX19" fmla="*/ 2186522 w 3665639"/>
              <a:gd name="connsiteY19" fmla="*/ 1109176 h 2395176"/>
              <a:gd name="connsiteX20" fmla="*/ 2266908 w 3665639"/>
              <a:gd name="connsiteY20" fmla="*/ 1173476 h 2395176"/>
              <a:gd name="connsiteX21" fmla="*/ 2363373 w 3665639"/>
              <a:gd name="connsiteY21" fmla="*/ 1286001 h 2395176"/>
              <a:gd name="connsiteX22" fmla="*/ 2427682 w 3665639"/>
              <a:gd name="connsiteY22" fmla="*/ 1334226 h 2395176"/>
              <a:gd name="connsiteX23" fmla="*/ 2700997 w 3665639"/>
              <a:gd name="connsiteY23" fmla="*/ 1350301 h 2395176"/>
              <a:gd name="connsiteX24" fmla="*/ 2813539 w 3665639"/>
              <a:gd name="connsiteY24" fmla="*/ 1414601 h 2395176"/>
              <a:gd name="connsiteX25" fmla="*/ 2893926 w 3665639"/>
              <a:gd name="connsiteY25" fmla="*/ 1462826 h 2395176"/>
              <a:gd name="connsiteX26" fmla="*/ 3135086 w 3665639"/>
              <a:gd name="connsiteY26" fmla="*/ 1720026 h 2395176"/>
              <a:gd name="connsiteX27" fmla="*/ 3199395 w 3665639"/>
              <a:gd name="connsiteY27" fmla="*/ 1784326 h 2395176"/>
              <a:gd name="connsiteX28" fmla="*/ 3263705 w 3665639"/>
              <a:gd name="connsiteY28" fmla="*/ 1864701 h 2395176"/>
              <a:gd name="connsiteX29" fmla="*/ 3360169 w 3665639"/>
              <a:gd name="connsiteY29" fmla="*/ 1961151 h 2395176"/>
              <a:gd name="connsiteX30" fmla="*/ 3456633 w 3665639"/>
              <a:gd name="connsiteY30" fmla="*/ 2089751 h 2395176"/>
              <a:gd name="connsiteX31" fmla="*/ 3488788 w 3665639"/>
              <a:gd name="connsiteY31" fmla="*/ 2170126 h 2395176"/>
              <a:gd name="connsiteX32" fmla="*/ 3537020 w 3665639"/>
              <a:gd name="connsiteY32" fmla="*/ 2202276 h 2395176"/>
              <a:gd name="connsiteX33" fmla="*/ 3569175 w 3665639"/>
              <a:gd name="connsiteY33" fmla="*/ 2250501 h 2395176"/>
              <a:gd name="connsiteX34" fmla="*/ 3633484 w 3665639"/>
              <a:gd name="connsiteY34" fmla="*/ 2363026 h 2395176"/>
              <a:gd name="connsiteX35" fmla="*/ 3665639 w 3665639"/>
              <a:gd name="connsiteY35" fmla="*/ 2395176 h 23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ln w="76200" cmpd="sng">
            <a:solidFill>
              <a:srgbClr val="FFFF00"/>
            </a:solidFill>
          </a:ln>
        </p:spPr>
        <p:txBody>
          <a:bodyPr lIns="90000" tIns="46800" rIns="90000" bIns="46800">
            <a:spAutoFit/>
          </a:bodyPr>
          <a:lstStyle/>
          <a:p>
            <a:pPr>
              <a:defRPr/>
            </a:pPr>
            <a:endParaRPr lang="en-US">
              <a:solidFill>
                <a:srgbClr val="000000"/>
              </a:solidFill>
              <a:latin typeface="Comic Sans MS" pitchFamily="-112"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165E8-8D2A-F541-BD50-7255A2E806D2}"/>
              </a:ext>
            </a:extLst>
          </p:cNvPr>
          <p:cNvPicPr>
            <a:picLocks noChangeAspect="1"/>
          </p:cNvPicPr>
          <p:nvPr/>
        </p:nvPicPr>
        <p:blipFill>
          <a:blip r:embed="rId3"/>
          <a:stretch>
            <a:fillRect/>
          </a:stretch>
        </p:blipFill>
        <p:spPr>
          <a:xfrm>
            <a:off x="0" y="157686"/>
            <a:ext cx="9144000" cy="6542628"/>
          </a:xfrm>
          <a:prstGeom prst="rect">
            <a:avLst/>
          </a:prstGeom>
        </p:spPr>
      </p:pic>
      <p:sp>
        <p:nvSpPr>
          <p:cNvPr id="900098" name="Rectangle 2"/>
          <p:cNvSpPr>
            <a:spLocks noGrp="1" noChangeArrowheads="1"/>
          </p:cNvSpPr>
          <p:nvPr>
            <p:ph type="ctrTitle"/>
          </p:nvPr>
        </p:nvSpPr>
        <p:spPr>
          <a:xfrm>
            <a:off x="0" y="692696"/>
            <a:ext cx="9143999" cy="1080120"/>
          </a:xfrm>
          <a:solidFill>
            <a:schemeClr val="bg1"/>
          </a:solidFill>
          <a:effectLst/>
        </p:spPr>
        <p:txBody>
          <a:bodyPr/>
          <a:lstStyle/>
          <a:p>
            <a:pPr>
              <a:defRPr/>
            </a:pPr>
            <a:r>
              <a:rPr lang="ar-JO" sz="4000" dirty="0">
                <a:solidFill>
                  <a:schemeClr val="tx1"/>
                </a:solidFill>
              </a:rPr>
              <a:t>يظهر التحقيق أن القادة الإنجيليين يعيشون أسلوب حياة فخم</a:t>
            </a:r>
            <a:endParaRPr lang="en-US" sz="4000" b="1" dirty="0">
              <a:solidFill>
                <a:schemeClr val="tx1"/>
              </a:solidFill>
              <a:effectLst>
                <a:glow rad="127000">
                  <a:schemeClr val="bg1"/>
                </a:glow>
              </a:effectLst>
              <a:latin typeface="Arial" charset="0"/>
              <a:ea typeface="ＭＳ Ｐゴシック" charset="0"/>
              <a:cs typeface="ＭＳ Ｐゴシック" charset="0"/>
            </a:endParaRPr>
          </a:p>
        </p:txBody>
      </p:sp>
      <p:pic>
        <p:nvPicPr>
          <p:cNvPr id="505858" name="Picture 2">
            <a:extLst>
              <a:ext uri="{FF2B5EF4-FFF2-40B4-BE49-F238E27FC236}">
                <a16:creationId xmlns:a16="http://schemas.microsoft.com/office/drawing/2014/main" id="{706DBD8A-B420-7B40-87DC-E3BBE8E12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386" y="2132856"/>
            <a:ext cx="6858613" cy="3885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95827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15875"/>
            <a:ext cx="9113838"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
            <a:ext cx="9144000" cy="771600"/>
          </a:xfrm>
          <a:effectLst>
            <a:outerShdw blurRad="63500" dist="35921" dir="2700000" algn="ctr" rotWithShape="0">
              <a:schemeClr val="tx2">
                <a:alpha val="74998"/>
              </a:schemeClr>
            </a:outerShdw>
          </a:effectLst>
        </p:spPr>
        <p:txBody>
          <a:bodyPr/>
          <a:lstStyle/>
          <a:p>
            <a:pPr>
              <a:defRPr/>
            </a:pPr>
            <a:br>
              <a:rPr lang="en-US" sz="4000" b="1" dirty="0">
                <a:effectLst>
                  <a:glow rad="127000">
                    <a:schemeClr val="tx1"/>
                  </a:glow>
                </a:effectLst>
                <a:latin typeface="Arial" charset="0"/>
                <a:ea typeface="ＭＳ Ｐゴシック" charset="0"/>
                <a:cs typeface="ＭＳ Ｐゴシック" charset="0"/>
              </a:rPr>
            </a:br>
            <a:r>
              <a:rPr lang="ar-JO" sz="4000" b="1" dirty="0">
                <a:effectLst>
                  <a:glow rad="127000">
                    <a:schemeClr val="tx1"/>
                  </a:glow>
                </a:effectLst>
                <a:latin typeface="Arial" charset="0"/>
                <a:ea typeface="ＭＳ Ｐゴシック" charset="0"/>
                <a:cs typeface="ＭＳ Ｐゴシック" charset="0"/>
              </a:rPr>
              <a:t>ب. اتبع </a:t>
            </a:r>
            <a:r>
              <a:rPr lang="ar-JO" sz="4000" b="1" dirty="0">
                <a:solidFill>
                  <a:srgbClr val="FFFF00"/>
                </a:solidFill>
                <a:effectLst>
                  <a:glow rad="127000">
                    <a:schemeClr val="tx1"/>
                  </a:glow>
                </a:effectLst>
                <a:latin typeface="Arial" charset="0"/>
                <a:ea typeface="ＭＳ Ｐゴシック" charset="0"/>
                <a:cs typeface="ＭＳ Ｐゴシック" charset="0"/>
              </a:rPr>
              <a:t>كلمة</a:t>
            </a:r>
            <a:r>
              <a:rPr lang="ar-JO" sz="4000" b="1" dirty="0">
                <a:effectLst>
                  <a:glow rad="127000">
                    <a:schemeClr val="tx1"/>
                  </a:glow>
                </a:effectLst>
                <a:latin typeface="Arial" charset="0"/>
                <a:ea typeface="ＭＳ Ｐゴシック" charset="0"/>
                <a:cs typeface="ＭＳ Ｐゴシック" charset="0"/>
              </a:rPr>
              <a:t> الله (3: 14-17)</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2554288" y="287337"/>
            <a:ext cx="6324600"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16632"/>
            <a:ext cx="9144000" cy="223224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كل الكتاب هو موحى به</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ar-JO" b="1" dirty="0">
                <a:effectLst>
                  <a:glow rad="127000">
                    <a:schemeClr val="tx1"/>
                  </a:glow>
                </a:effectLst>
                <a:latin typeface="Arial" charset="0"/>
                <a:ea typeface="ＭＳ Ｐゴシック" charset="0"/>
                <a:cs typeface="ＭＳ Ｐゴシック" charset="0"/>
              </a:rPr>
              <a:t>2 تيموثاوس 3: 16أ</a:t>
            </a:r>
            <a:r>
              <a:rPr lang="en-US"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91884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86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16632"/>
            <a:ext cx="9144000" cy="223224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كل الكتاب هو موحى به</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ar-JO" b="1" dirty="0">
                <a:effectLst>
                  <a:glow rad="127000">
                    <a:schemeClr val="tx1"/>
                  </a:glow>
                </a:effectLst>
                <a:latin typeface="Arial" charset="0"/>
                <a:ea typeface="ＭＳ Ｐゴシック" charset="0"/>
                <a:cs typeface="ＭＳ Ｐゴシック" charset="0"/>
              </a:rPr>
              <a:t>2 تيموثاوس 3: 16أ</a:t>
            </a:r>
            <a:r>
              <a:rPr lang="en-US"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1" name="AutoShape 3" descr="Cork"/>
          <p:cNvSpPr>
            <a:spLocks noChangeArrowheads="1"/>
          </p:cNvSpPr>
          <p:nvPr/>
        </p:nvSpPr>
        <p:spPr bwMode="auto">
          <a:xfrm>
            <a:off x="606896" y="1775368"/>
            <a:ext cx="6629400" cy="5181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2" name="Rectangle 4"/>
          <p:cNvSpPr>
            <a:spLocks noChangeArrowheads="1"/>
          </p:cNvSpPr>
          <p:nvPr/>
        </p:nvSpPr>
        <p:spPr bwMode="auto">
          <a:xfrm>
            <a:off x="4067944" y="1546768"/>
            <a:ext cx="3962400" cy="3048000"/>
          </a:xfrm>
          <a:prstGeom prst="rect">
            <a:avLst/>
          </a:prstGeom>
          <a:solidFill>
            <a:schemeClr val="tx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 name="AutoShape 3" descr="Cork">
            <a:extLst>
              <a:ext uri="{FF2B5EF4-FFF2-40B4-BE49-F238E27FC236}">
                <a16:creationId xmlns:a16="http://schemas.microsoft.com/office/drawing/2014/main" id="{4578B098-8B23-204B-BDAA-9C4E6B81BF67}"/>
              </a:ext>
            </a:extLst>
          </p:cNvPr>
          <p:cNvSpPr>
            <a:spLocks noChangeArrowheads="1"/>
          </p:cNvSpPr>
          <p:nvPr/>
        </p:nvSpPr>
        <p:spPr bwMode="auto">
          <a:xfrm>
            <a:off x="611560" y="1772816"/>
            <a:ext cx="6629400" cy="5181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4962" name="Rectangle 2"/>
          <p:cNvSpPr>
            <a:spLocks noGrp="1" noChangeArrowheads="1"/>
          </p:cNvSpPr>
          <p:nvPr>
            <p:ph type="title"/>
          </p:nvPr>
        </p:nvSpPr>
        <p:spPr>
          <a:xfrm>
            <a:off x="0" y="332656"/>
            <a:ext cx="9144000" cy="762000"/>
          </a:xfrm>
        </p:spPr>
        <p:txBody>
          <a:bodyPr/>
          <a:lstStyle/>
          <a:p>
            <a:pPr eaLnBrk="1" hangingPunct="1"/>
            <a:r>
              <a:rPr lang="ar-JO" sz="4800" b="1" dirty="0">
                <a:solidFill>
                  <a:schemeClr val="bg1"/>
                </a:solidFill>
                <a:latin typeface="Alan Den" charset="0"/>
                <a:ea typeface="Osaka" charset="0"/>
                <a:cs typeface="Osaka" charset="0"/>
              </a:rPr>
              <a:t>أربع نتائج لكلمة الله</a:t>
            </a:r>
            <a:endParaRPr lang="en-US" sz="4800" b="1" dirty="0">
              <a:latin typeface="Arial" charset="0"/>
              <a:ea typeface="Osaka" charset="0"/>
              <a:cs typeface="Osaka" charset="0"/>
            </a:endParaRPr>
          </a:p>
        </p:txBody>
      </p:sp>
      <p:sp>
        <p:nvSpPr>
          <p:cNvPr id="99333" name="Rectangle 5" descr="Cork"/>
          <p:cNvSpPr>
            <a:spLocks noChangeArrowheads="1"/>
          </p:cNvSpPr>
          <p:nvPr/>
        </p:nvSpPr>
        <p:spPr bwMode="auto">
          <a:xfrm>
            <a:off x="0" y="4038600"/>
            <a:ext cx="9144000" cy="17526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5" name="Text Box 7"/>
          <p:cNvSpPr txBox="1">
            <a:spLocks noChangeArrowheads="1"/>
          </p:cNvSpPr>
          <p:nvPr/>
        </p:nvSpPr>
        <p:spPr bwMode="auto">
          <a:xfrm>
            <a:off x="368289" y="4314030"/>
            <a:ext cx="2186817"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r">
              <a:defRPr sz="6600" b="1">
                <a:solidFill>
                  <a:srgbClr val="000000"/>
                </a:solidFill>
                <a:effectLst>
                  <a:glow rad="139700">
                    <a:srgbClr val="FFFFFF">
                      <a:alpha val="97000"/>
                    </a:srgbClr>
                  </a:glow>
                </a:effectLst>
                <a:latin typeface="Arial Black"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JO" sz="8000" dirty="0">
                <a:latin typeface="Arial" panose="020B0604020202020204" pitchFamily="34" charset="0"/>
                <a:cs typeface="Arial" panose="020B0604020202020204" pitchFamily="34" charset="0"/>
              </a:rPr>
              <a:t>التعليم</a:t>
            </a:r>
            <a:endParaRPr lang="en-US" sz="8000" dirty="0">
              <a:latin typeface="Arial" panose="020B0604020202020204" pitchFamily="34" charset="0"/>
              <a:cs typeface="Arial" panose="020B0604020202020204" pitchFamily="34" charset="0"/>
            </a:endParaRPr>
          </a:p>
        </p:txBody>
      </p:sp>
      <p:sp>
        <p:nvSpPr>
          <p:cNvPr id="99337" name="WordArt 9"/>
          <p:cNvSpPr>
            <a:spLocks noChangeArrowheads="1" noChangeShapeType="1" noTextEdit="1"/>
          </p:cNvSpPr>
          <p:nvPr/>
        </p:nvSpPr>
        <p:spPr bwMode="auto">
          <a:xfrm rot="-2488043">
            <a:off x="1590150" y="3006931"/>
            <a:ext cx="1929914" cy="446032"/>
          </a:xfrm>
          <a:prstGeom prst="rect">
            <a:avLst/>
          </a:prstGeom>
        </p:spPr>
        <p:txBody>
          <a:bodyPr spcFirstLastPara="1" wrap="none" fromWordArt="1">
            <a:prstTxWarp prst="textArchUp">
              <a:avLst>
                <a:gd name="adj" fmla="val 10800000"/>
              </a:avLst>
            </a:prstTxWarp>
          </a:bodyPr>
          <a:lstStyle/>
          <a:p>
            <a:pPr algn="ctr">
              <a:defRPr/>
            </a:pPr>
            <a:r>
              <a:rPr lang="ar-JO" sz="2000" kern="10" dirty="0">
                <a:ln w="9525">
                  <a:solidFill>
                    <a:srgbClr val="000000"/>
                  </a:solidFill>
                  <a:round/>
                  <a:headEnd/>
                  <a:tailEnd/>
                </a:ln>
                <a:solidFill>
                  <a:srgbClr val="000000"/>
                </a:solidFill>
                <a:effectLst>
                  <a:glow rad="139700">
                    <a:srgbClr val="FFFFFF">
                      <a:alpha val="97000"/>
                    </a:srgbClr>
                  </a:glow>
                </a:effectLst>
                <a:latin typeface="Arial Black"/>
                <a:ea typeface="Arial Black"/>
                <a:cs typeface="Arial Black"/>
              </a:rPr>
              <a:t>التوبيخ</a:t>
            </a:r>
            <a:endParaRPr lang="en-US" sz="2000" kern="10" dirty="0">
              <a:ln w="9525">
                <a:solidFill>
                  <a:srgbClr val="000000"/>
                </a:solidFill>
                <a:round/>
                <a:headEnd/>
                <a:tailEnd/>
              </a:ln>
              <a:solidFill>
                <a:srgbClr val="000000"/>
              </a:solidFill>
              <a:effectLst>
                <a:glow rad="139700">
                  <a:srgbClr val="FFFFFF">
                    <a:alpha val="97000"/>
                  </a:srgbClr>
                </a:glow>
              </a:effectLst>
              <a:latin typeface="Arial Black"/>
              <a:ea typeface="Arial Black"/>
              <a:cs typeface="Arial Black"/>
            </a:endParaRPr>
          </a:p>
        </p:txBody>
      </p:sp>
      <p:sp>
        <p:nvSpPr>
          <p:cNvPr id="99338" name="Text Box 10"/>
          <p:cNvSpPr txBox="1">
            <a:spLocks noChangeArrowheads="1"/>
          </p:cNvSpPr>
          <p:nvPr/>
        </p:nvSpPr>
        <p:spPr bwMode="auto">
          <a:xfrm>
            <a:off x="6734484" y="4005064"/>
            <a:ext cx="2233304"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7200" b="1" dirty="0">
                <a:solidFill>
                  <a:srgbClr val="000000"/>
                </a:solidFill>
                <a:effectLst>
                  <a:glow rad="139700">
                    <a:srgbClr val="FFFFFF">
                      <a:alpha val="97000"/>
                    </a:srgbClr>
                  </a:glow>
                </a:effectLst>
                <a:latin typeface="Arial" panose="020B0604020202020204" pitchFamily="34" charset="0"/>
                <a:cs typeface="Arial" panose="020B0604020202020204" pitchFamily="34" charset="0"/>
              </a:rPr>
              <a:t>التأديب</a:t>
            </a:r>
            <a:br>
              <a:rPr lang="en-US" sz="7200" b="1" dirty="0">
                <a:solidFill>
                  <a:srgbClr val="000000"/>
                </a:solidFill>
                <a:effectLst>
                  <a:glow rad="139700">
                    <a:srgbClr val="FFFFFF">
                      <a:alpha val="97000"/>
                    </a:srgbClr>
                  </a:glow>
                </a:effectLst>
                <a:latin typeface="Arial" panose="020B0604020202020204" pitchFamily="34" charset="0"/>
                <a:cs typeface="Arial" panose="020B0604020202020204" pitchFamily="34" charset="0"/>
              </a:rPr>
            </a:br>
            <a:r>
              <a:rPr lang="en-US" sz="4800" b="1" dirty="0">
                <a:solidFill>
                  <a:srgbClr val="000000"/>
                </a:solidFill>
                <a:effectLst>
                  <a:glow rad="139700">
                    <a:srgbClr val="FFFFFF">
                      <a:alpha val="97000"/>
                    </a:srgbClr>
                  </a:glow>
                </a:effectLst>
                <a:latin typeface="Arial" panose="020B0604020202020204" pitchFamily="34" charset="0"/>
                <a:cs typeface="Arial" panose="020B0604020202020204" pitchFamily="34" charset="0"/>
              </a:rPr>
              <a:t>(</a:t>
            </a:r>
            <a:r>
              <a:rPr lang="ar-JO" sz="4800" b="1" dirty="0">
                <a:solidFill>
                  <a:srgbClr val="000000"/>
                </a:solidFill>
                <a:effectLst>
                  <a:glow rad="139700">
                    <a:srgbClr val="FFFFFF">
                      <a:alpha val="97000"/>
                    </a:srgbClr>
                  </a:glow>
                </a:effectLst>
                <a:latin typeface="Arial" panose="020B0604020202020204" pitchFamily="34" charset="0"/>
                <a:cs typeface="Arial" panose="020B0604020202020204" pitchFamily="34" charset="0"/>
              </a:rPr>
              <a:t>في البر</a:t>
            </a:r>
            <a:r>
              <a:rPr lang="en-US" sz="4800" b="1" dirty="0">
                <a:solidFill>
                  <a:srgbClr val="000000"/>
                </a:solidFill>
                <a:effectLst>
                  <a:glow rad="139700">
                    <a:srgbClr val="FFFFFF">
                      <a:alpha val="97000"/>
                    </a:srgbClr>
                  </a:glow>
                </a:effectLst>
                <a:latin typeface="Arial" panose="020B0604020202020204" pitchFamily="34" charset="0"/>
                <a:cs typeface="Arial" panose="020B0604020202020204" pitchFamily="34" charset="0"/>
              </a:rPr>
              <a:t>)</a:t>
            </a:r>
            <a:endParaRPr lang="en-US" sz="4800" dirty="0">
              <a:solidFill>
                <a:srgbClr val="000000"/>
              </a:solidFill>
              <a:effectLst>
                <a:glow rad="139700">
                  <a:srgbClr val="FFFFFF">
                    <a:alpha val="97000"/>
                  </a:srgbClr>
                </a:glow>
              </a:effectLst>
              <a:latin typeface="Arial" panose="020B0604020202020204" pitchFamily="34" charset="0"/>
              <a:cs typeface="Arial" panose="020B0604020202020204" pitchFamily="34" charset="0"/>
            </a:endParaRPr>
          </a:p>
        </p:txBody>
      </p:sp>
      <p:sp>
        <p:nvSpPr>
          <p:cNvPr id="424970" name="Text Box 11"/>
          <p:cNvSpPr txBox="1">
            <a:spLocks noChangeArrowheads="1"/>
          </p:cNvSpPr>
          <p:nvPr/>
        </p:nvSpPr>
        <p:spPr bwMode="auto">
          <a:xfrm>
            <a:off x="2727325" y="6096000"/>
            <a:ext cx="343715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3200" b="1" dirty="0">
                <a:solidFill>
                  <a:srgbClr val="FFFFFF"/>
                </a:solidFill>
              </a:rPr>
              <a:t>2 تيموثاوس 3: 16-17</a:t>
            </a:r>
            <a:endParaRPr lang="en-US" sz="3200" b="1" dirty="0">
              <a:solidFill>
                <a:srgbClr val="FFFFFF"/>
              </a:solidFill>
            </a:endParaRPr>
          </a:p>
        </p:txBody>
      </p:sp>
      <p:sp>
        <p:nvSpPr>
          <p:cNvPr id="99336" name="WordArt 8"/>
          <p:cNvSpPr>
            <a:spLocks noChangeArrowheads="1" noChangeShapeType="1" noTextEdit="1"/>
          </p:cNvSpPr>
          <p:nvPr/>
        </p:nvSpPr>
        <p:spPr bwMode="auto">
          <a:xfrm rot="2422233">
            <a:off x="4071267" y="2845219"/>
            <a:ext cx="2171965" cy="529689"/>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0" cap="none" spc="0" normalizeH="0" baseline="0" noProof="0" dirty="0">
                <a:ln w="9525">
                  <a:solidFill>
                    <a:srgbClr val="000000"/>
                  </a:solidFill>
                  <a:round/>
                  <a:headEnd/>
                  <a:tailEnd/>
                </a:ln>
                <a:solidFill>
                  <a:srgbClr val="000000"/>
                </a:solidFill>
                <a:effectLst>
                  <a:glow rad="139700">
                    <a:srgbClr val="FFFFFF">
                      <a:alpha val="97000"/>
                    </a:srgbClr>
                  </a:glow>
                </a:effectLst>
                <a:uLnTx/>
                <a:uFillTx/>
                <a:latin typeface="Arial Black"/>
                <a:ea typeface="Arial Black"/>
                <a:cs typeface="Arial Black"/>
              </a:rPr>
              <a:t>التقويم</a:t>
            </a:r>
            <a:endParaRPr kumimoji="0" lang="en-US" sz="2000" b="0" i="0" u="none" strike="noStrike" kern="10" cap="none" spc="0" normalizeH="0" baseline="0" noProof="0" dirty="0">
              <a:ln w="9525">
                <a:solidFill>
                  <a:srgbClr val="000000"/>
                </a:solidFill>
                <a:round/>
                <a:headEnd/>
                <a:tailEnd/>
              </a:ln>
              <a:solidFill>
                <a:srgbClr val="000000"/>
              </a:solidFill>
              <a:effectLst>
                <a:glow rad="139700">
                  <a:srgbClr val="FFFFFF">
                    <a:alpha val="97000"/>
                  </a:srgbClr>
                </a:glow>
              </a:effectLst>
              <a:uLnTx/>
              <a:uFillTx/>
              <a:latin typeface="Arial Black"/>
              <a:ea typeface="Arial Black"/>
              <a:cs typeface="Arial Black"/>
            </a:endParaRPr>
          </a:p>
        </p:txBody>
      </p:sp>
    </p:spTree>
    <p:extLst>
      <p:ext uri="{BB962C8B-B14F-4D97-AF65-F5344CB8AC3E}">
        <p14:creationId xmlns:p14="http://schemas.microsoft.com/office/powerpoint/2010/main" val="14515361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Effect transition="in" filter="dissolve">
                                      <p:cBhvr>
                                        <p:cTn id="7" dur="500"/>
                                        <p:tgtEl>
                                          <p:spTgt spid="993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9335"/>
                                        </p:tgtEl>
                                        <p:attrNameLst>
                                          <p:attrName>style.visibility</p:attrName>
                                        </p:attrNameLst>
                                      </p:cBhvr>
                                      <p:to>
                                        <p:strVal val="visible"/>
                                      </p:to>
                                    </p:set>
                                    <p:animEffect transition="in" filter="dissolve">
                                      <p:cBhvr>
                                        <p:cTn id="12" dur="500"/>
                                        <p:tgtEl>
                                          <p:spTgt spid="993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9331"/>
                                        </p:tgtEl>
                                        <p:attrNameLst>
                                          <p:attrName>style.visibility</p:attrName>
                                        </p:attrNameLst>
                                      </p:cBhvr>
                                      <p:to>
                                        <p:strVal val="visible"/>
                                      </p:to>
                                    </p:set>
                                    <p:animEffect transition="in" filter="wipe(left)">
                                      <p:cBhvr>
                                        <p:cTn id="17" dur="500"/>
                                        <p:tgtEl>
                                          <p:spTgt spid="9933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9337"/>
                                        </p:tgtEl>
                                        <p:attrNameLst>
                                          <p:attrName>style.visibility</p:attrName>
                                        </p:attrNameLst>
                                      </p:cBhvr>
                                      <p:to>
                                        <p:strVal val="visible"/>
                                      </p:to>
                                    </p:set>
                                    <p:animEffect transition="in" filter="dissolve">
                                      <p:cBhvr>
                                        <p:cTn id="22" dur="500"/>
                                        <p:tgtEl>
                                          <p:spTgt spid="993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99336"/>
                                        </p:tgtEl>
                                        <p:attrNameLst>
                                          <p:attrName>style.visibility</p:attrName>
                                        </p:attrNameLst>
                                      </p:cBhvr>
                                      <p:to>
                                        <p:strVal val="visible"/>
                                      </p:to>
                                    </p:set>
                                    <p:animEffect transition="in" filter="dissolve">
                                      <p:cBhvr>
                                        <p:cTn id="32" dur="500"/>
                                        <p:tgtEl>
                                          <p:spTgt spid="9933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99338"/>
                                        </p:tgtEl>
                                        <p:attrNameLst>
                                          <p:attrName>style.visibility</p:attrName>
                                        </p:attrNameLst>
                                      </p:cBhvr>
                                      <p:to>
                                        <p:strVal val="visible"/>
                                      </p:to>
                                    </p:set>
                                    <p:animEffect transition="in" filter="dissolve">
                                      <p:cBhvr>
                                        <p:cTn id="37" dur="500"/>
                                        <p:tgtEl>
                                          <p:spTgt spid="99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nimBg="1"/>
      <p:bldP spid="11" grpId="0" animBg="1"/>
      <p:bldP spid="9933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تيموثاوس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2835212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ar-JO" b="1" dirty="0"/>
              <a:t>عظ وعش الحق في الضيق والتوبيخ والتشجيع والتبشير (4: 1-5)</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2469056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0" name="Picture 2">
            <a:extLst>
              <a:ext uri="{FF2B5EF4-FFF2-40B4-BE49-F238E27FC236}">
                <a16:creationId xmlns:a16="http://schemas.microsoft.com/office/drawing/2014/main" id="{338864D8-F536-4943-8E20-3F554D27B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8121"/>
            <a:ext cx="9144000" cy="5024437"/>
          </a:xfrm>
          <a:prstGeom prst="rect">
            <a:avLst/>
          </a:prstGeom>
          <a:solidFill>
            <a:schemeClr val="tx1">
              <a:alpha val="81000"/>
            </a:schemeClr>
          </a:solidFill>
        </p:spPr>
      </p:pic>
      <p:sp>
        <p:nvSpPr>
          <p:cNvPr id="2" name="Rectangle 1">
            <a:extLst>
              <a:ext uri="{FF2B5EF4-FFF2-40B4-BE49-F238E27FC236}">
                <a16:creationId xmlns:a16="http://schemas.microsoft.com/office/drawing/2014/main" id="{B95B4801-CC64-9045-923E-5F8BDE101BD3}"/>
              </a:ext>
            </a:extLst>
          </p:cNvPr>
          <p:cNvSpPr/>
          <p:nvPr/>
        </p:nvSpPr>
        <p:spPr bwMode="auto">
          <a:xfrm>
            <a:off x="0" y="438580"/>
            <a:ext cx="9144000" cy="5688632"/>
          </a:xfrm>
          <a:prstGeom prst="rect">
            <a:avLst/>
          </a:prstGeom>
          <a:solidFill>
            <a:schemeClr val="tx1">
              <a:alpha val="57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4593" y="730788"/>
            <a:ext cx="9144000" cy="5335175"/>
          </a:xfrm>
          <a:effectLst>
            <a:outerShdw blurRad="63500" dist="35921" dir="2700000" algn="ctr" rotWithShape="0">
              <a:schemeClr val="tx2">
                <a:alpha val="74998"/>
              </a:schemeClr>
            </a:outerShdw>
          </a:effectLst>
        </p:spPr>
        <p:txBody>
          <a:bodyPr anchor="t"/>
          <a:lstStyle/>
          <a:p>
            <a:pPr>
              <a:defRPr/>
            </a:pPr>
            <a:r>
              <a:rPr lang="ar-SA" sz="3200" b="1" baseline="30000" dirty="0"/>
              <a:t>1</a:t>
            </a:r>
            <a:r>
              <a:rPr lang="ar-SA" sz="3200" b="1" dirty="0"/>
              <a:t>أَنَا أُنَاشِدُكَ إِذًا أَمَامَ اللهِ وَالرَّبِّ يَسُوعَ الْمَسِيحِ، الْعَتِيدِ أَنْ يَدِينَ الأَحْيَاءَ وَالأَمْوَاتَ، عِنْدَ ظُهُورِهِ وَمَلَكُوتِهِ: </a:t>
            </a:r>
            <a:r>
              <a:rPr lang="ar-SA" sz="3200" b="1" baseline="30000" dirty="0"/>
              <a:t>2</a:t>
            </a:r>
            <a:r>
              <a:rPr lang="ar-SA" sz="3200" b="1" dirty="0"/>
              <a:t>اكْرِزْ بِالْكَلِمَةِ. اعْكُفْ عَلَى ذلِكَ فِي وَقْتٍ مُنَاسِبٍ وَغَيْرِ مُنَاسِبٍ. وَبِّخِ، انْتَهِرْ، عِظْ بِكُلِّ أَنَاةٍ وَتَعْلِيمٍ. </a:t>
            </a:r>
            <a:br>
              <a:rPr lang="en-US" sz="3200" b="1" dirty="0"/>
            </a:br>
            <a:r>
              <a:rPr lang="ar-JO" sz="3200" b="1" dirty="0"/>
              <a:t>(2 تيموثاوس 4: 1-2)</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59004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2" r="23639"/>
          <a:stretch/>
        </p:blipFill>
        <p:spPr bwMode="auto">
          <a:xfrm>
            <a:off x="0" y="-48706"/>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8705"/>
            <a:ext cx="3779912" cy="6718066"/>
          </a:xfrm>
          <a:effectLst/>
        </p:spPr>
        <p:txBody>
          <a:bodyPr anchor="t"/>
          <a:lstStyle/>
          <a:p>
            <a:pPr>
              <a:defRPr/>
            </a:pPr>
            <a:r>
              <a:rPr lang="ar-SA" sz="3200" baseline="30000" dirty="0">
                <a:solidFill>
                  <a:schemeClr val="tx1"/>
                </a:solidFill>
              </a:rPr>
              <a:t>3</a:t>
            </a:r>
            <a:r>
              <a:rPr lang="ar-SA" sz="3200" dirty="0">
                <a:solidFill>
                  <a:schemeClr val="tx1"/>
                </a:solidFill>
              </a:rPr>
              <a:t>لأَنَّهُ سَيَكُونُ وَقْتٌ لاَ يَحْتَمِلُونَ فِيهِ التَّعْلِيمَ الصَّحِيحَ، بَلْ حَسَبَ شَهَوَاتِهِمُ الْخَاصَّةِ يَجْمَعُونَ لَهُمْ مُعَلِّمِينَ مُسْتَحِكَّةً مَسَامِعُهُمْ، </a:t>
            </a:r>
            <a:r>
              <a:rPr lang="ar-SA" sz="3200" baseline="30000" dirty="0">
                <a:solidFill>
                  <a:schemeClr val="tx1"/>
                </a:solidFill>
              </a:rPr>
              <a:t>4</a:t>
            </a:r>
            <a:r>
              <a:rPr lang="ar-SA" sz="3200" dirty="0">
                <a:solidFill>
                  <a:schemeClr val="tx1"/>
                </a:solidFill>
              </a:rPr>
              <a:t>فَيَصْرِفُونَ مَسَامِعَهُمْ عَنِ الْحَقِّ، وَيَنْحَرِفُونَ إِلَى الْخُرَافَاتِ. </a:t>
            </a:r>
            <a:r>
              <a:rPr lang="en-SG" sz="3200" dirty="0">
                <a:solidFill>
                  <a:schemeClr val="tx1"/>
                </a:solidFill>
                <a:latin typeface="Arial" charset="0"/>
                <a:ea typeface="ＭＳ Ｐゴシック" charset="0"/>
                <a:cs typeface="ＭＳ Ｐゴシック" charset="0"/>
              </a:rPr>
              <a:t> </a:t>
            </a:r>
            <a:br>
              <a:rPr lang="en-SG" sz="3200" dirty="0">
                <a:solidFill>
                  <a:schemeClr val="tx1"/>
                </a:solidFill>
                <a:latin typeface="Arial" charset="0"/>
                <a:ea typeface="ＭＳ Ｐゴシック" charset="0"/>
                <a:cs typeface="ＭＳ Ｐゴシック" charset="0"/>
              </a:rPr>
            </a:br>
            <a:r>
              <a:rPr lang="en-SG" sz="3200" dirty="0">
                <a:solidFill>
                  <a:schemeClr val="tx1"/>
                </a:solidFill>
                <a:latin typeface="Arial" charset="0"/>
                <a:ea typeface="ＭＳ Ｐゴシック" charset="0"/>
                <a:cs typeface="ＭＳ Ｐゴシック" charset="0"/>
              </a:rPr>
              <a:t>(</a:t>
            </a:r>
            <a:r>
              <a:rPr lang="ar-JO" sz="3200" dirty="0">
                <a:solidFill>
                  <a:schemeClr val="tx1"/>
                </a:solidFill>
                <a:latin typeface="Arial" charset="0"/>
                <a:ea typeface="ＭＳ Ｐゴシック" charset="0"/>
                <a:cs typeface="ＭＳ Ｐゴシック" charset="0"/>
              </a:rPr>
              <a:t>2 تيموثاوس 4: 3-4</a:t>
            </a:r>
            <a:r>
              <a:rPr lang="en-SG" sz="3200" dirty="0">
                <a:solidFill>
                  <a:schemeClr val="tx1"/>
                </a:solidFill>
                <a:latin typeface="Arial" charset="0"/>
                <a:ea typeface="ＭＳ Ｐゴシック" charset="0"/>
                <a:cs typeface="ＭＳ Ｐゴシック" charset="0"/>
              </a:rPr>
              <a:t>)</a:t>
            </a:r>
            <a:endParaRPr lang="en-US" sz="3200"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kern="0" dirty="0">
                <a:latin typeface="Arial" charset="0"/>
                <a:ea typeface="ＭＳ Ｐゴシック" charset="0"/>
                <a:cs typeface="ＭＳ Ｐゴシック" charset="0"/>
              </a:rPr>
              <a:t>يصرفون مسامعهم</a:t>
            </a:r>
          </a:p>
          <a:p>
            <a:pPr>
              <a:defRPr/>
            </a:pPr>
            <a:r>
              <a:rPr lang="en-SG" sz="2800" b="1" i="1" kern="0" dirty="0">
                <a:latin typeface="Arial" charset="0"/>
                <a:ea typeface="ＭＳ Ｐゴシック" charset="0"/>
                <a:cs typeface="ＭＳ Ｐゴシック" charset="0"/>
              </a:rPr>
              <a:t>(</a:t>
            </a:r>
            <a:r>
              <a:rPr lang="en-SG" sz="2800" b="1" i="1" kern="0" dirty="0" err="1">
                <a:latin typeface="Arial" charset="0"/>
                <a:ea typeface="ＭＳ Ｐゴシック" charset="0"/>
                <a:cs typeface="ＭＳ Ｐゴシック" charset="0"/>
              </a:rPr>
              <a:t>apostrepho</a:t>
            </a:r>
            <a:r>
              <a:rPr lang="en-SG" sz="2800" b="1" i="1" kern="0" dirty="0">
                <a:latin typeface="Arial" charset="0"/>
                <a:ea typeface="ＭＳ Ｐゴシック" charset="0"/>
                <a:cs typeface="ＭＳ Ｐゴシック" charset="0"/>
              </a:rPr>
              <a:t>) </a:t>
            </a:r>
            <a:endParaRPr lang="ar-JO" sz="2800" b="1" i="1" kern="0" dirty="0">
              <a:latin typeface="Arial" charset="0"/>
              <a:ea typeface="ＭＳ Ｐゴシック" charset="0"/>
              <a:cs typeface="ＭＳ Ｐゴシック" charset="0"/>
            </a:endParaRPr>
          </a:p>
          <a:p>
            <a:pPr>
              <a:defRPr/>
            </a:pPr>
            <a:r>
              <a:rPr lang="ar-JO" sz="2800" b="1" kern="0" dirty="0">
                <a:latin typeface="Arial" charset="0"/>
                <a:ea typeface="ＭＳ Ｐゴシック" charset="0"/>
                <a:cs typeface="ＭＳ Ｐゴシック" charset="0"/>
              </a:rPr>
              <a:t>عن الحق</a:t>
            </a:r>
            <a:br>
              <a:rPr lang="en-SG" sz="2800" b="1" kern="0" dirty="0">
                <a:latin typeface="Arial" charset="0"/>
                <a:ea typeface="ＭＳ Ｐゴシック" charset="0"/>
                <a:cs typeface="ＭＳ Ｐゴシック" charset="0"/>
              </a:rPr>
            </a:br>
            <a:r>
              <a:rPr lang="en-SG" sz="2800" b="1" kern="0" dirty="0">
                <a:latin typeface="Arial" charset="0"/>
                <a:ea typeface="ＭＳ Ｐゴシック" charset="0"/>
                <a:cs typeface="ＭＳ Ｐゴシック" charset="0"/>
              </a:rPr>
              <a:t>(</a:t>
            </a:r>
            <a:r>
              <a:rPr lang="ar-JO" sz="2800" b="1" kern="0" dirty="0">
                <a:latin typeface="Arial" charset="0"/>
                <a:ea typeface="ＭＳ Ｐゴシック" charset="0"/>
                <a:cs typeface="ＭＳ Ｐゴシック" charset="0"/>
              </a:rPr>
              <a:t>2 تيموثاوس 4: 4</a:t>
            </a:r>
            <a:r>
              <a:rPr lang="en-SG" sz="2800" b="1" kern="0" dirty="0">
                <a:latin typeface="Arial" charset="0"/>
                <a:ea typeface="ＭＳ Ｐゴシック" charset="0"/>
                <a:cs typeface="ＭＳ Ｐゴシック" charset="0"/>
              </a:rPr>
              <a:t>)</a:t>
            </a:r>
            <a:endParaRPr lang="en-US" sz="2800" b="1" kern="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9083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2" name="Picture 2">
            <a:extLst>
              <a:ext uri="{FF2B5EF4-FFF2-40B4-BE49-F238E27FC236}">
                <a16:creationId xmlns:a16="http://schemas.microsoft.com/office/drawing/2014/main" id="{95BDFBC4-3A91-7347-8B25-6BC4B5051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7" y="-243408"/>
            <a:ext cx="9186327" cy="455165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1164" y="4149081"/>
            <a:ext cx="9144000" cy="2679452"/>
          </a:xfrm>
          <a:solidFill>
            <a:schemeClr val="tx1"/>
          </a:solidFill>
          <a:effectLst>
            <a:outerShdw blurRad="63500" dist="35921" dir="2700000" algn="ctr" rotWithShape="0">
              <a:schemeClr val="tx2">
                <a:alpha val="74998"/>
              </a:schemeClr>
            </a:outerShdw>
          </a:effectLst>
        </p:spPr>
        <p:txBody>
          <a:bodyPr anchor="ctr"/>
          <a:lstStyle/>
          <a:p>
            <a:pPr>
              <a:defRPr/>
            </a:pPr>
            <a:r>
              <a:rPr lang="en-US" sz="3200" dirty="0"/>
              <a:t> </a:t>
            </a:r>
            <a:r>
              <a:rPr lang="ar-SA" sz="3200" baseline="30000" dirty="0"/>
              <a:t>5</a:t>
            </a:r>
            <a:r>
              <a:rPr lang="ar-SA" sz="3200" dirty="0"/>
              <a:t>وَأَمَّا أَنْتَ فَاصْحُ فِي كُلِّ شَيْءٍ. احْتَمِلِ الْمَشَقَّاتِ. اعْمَلْ عَمَلَ الْمُبَشِّرِ. تَمِّمْ خِدْمَتَكَ.</a:t>
            </a:r>
            <a:br>
              <a:rPr lang="en-US" sz="3200" dirty="0"/>
            </a:br>
            <a:r>
              <a:rPr lang="ar-JO" sz="3200" dirty="0"/>
              <a:t>(2 تيموثاوس 4: 5)</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54237124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ar-JO" b="1" dirty="0"/>
              <a:t>ضع رجائك في الله حتى الموت على الرغم من خيانة الأصدقاء (4: 6-18)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7050812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D4C297-8606-FB43-A1C5-28006248BE9F}"/>
              </a:ext>
            </a:extLst>
          </p:cNvPr>
          <p:cNvPicPr>
            <a:picLocks noChangeAspect="1"/>
          </p:cNvPicPr>
          <p:nvPr/>
        </p:nvPicPr>
        <p:blipFill>
          <a:blip r:embed="rId3"/>
          <a:stretch>
            <a:fillRect/>
          </a:stretch>
        </p:blipFill>
        <p:spPr>
          <a:xfrm>
            <a:off x="306294" y="0"/>
            <a:ext cx="8531412" cy="6858000"/>
          </a:xfrm>
          <a:prstGeom prst="rect">
            <a:avLst/>
          </a:prstGeom>
        </p:spPr>
      </p:pic>
      <p:sp>
        <p:nvSpPr>
          <p:cNvPr id="900098" name="Rectangle 2"/>
          <p:cNvSpPr>
            <a:spLocks noGrp="1" noChangeArrowheads="1"/>
          </p:cNvSpPr>
          <p:nvPr>
            <p:ph type="ctrTitle"/>
          </p:nvPr>
        </p:nvSpPr>
        <p:spPr>
          <a:xfrm>
            <a:off x="2843808" y="5301208"/>
            <a:ext cx="6324297" cy="1025212"/>
          </a:xfrm>
          <a:solidFill>
            <a:schemeClr val="bg1"/>
          </a:solidFill>
          <a:effectLst/>
        </p:spPr>
        <p:txBody>
          <a:bodyPr/>
          <a:lstStyle/>
          <a:p>
            <a:pPr>
              <a:defRPr/>
            </a:pPr>
            <a:br>
              <a:rPr lang="en-US" sz="3200" b="1" dirty="0">
                <a:solidFill>
                  <a:schemeClr val="tx2"/>
                </a:solidFill>
                <a:effectLst>
                  <a:glow rad="127000">
                    <a:schemeClr val="bg1"/>
                  </a:glow>
                </a:effectLst>
                <a:latin typeface="Arial" charset="0"/>
                <a:ea typeface="ＭＳ Ｐゴシック" charset="0"/>
                <a:cs typeface="ＭＳ Ｐゴシック" charset="0"/>
              </a:rPr>
            </a:br>
            <a:r>
              <a:rPr lang="ar-JO" sz="3200" b="1" dirty="0">
                <a:solidFill>
                  <a:schemeClr val="tx2"/>
                </a:solidFill>
                <a:effectLst>
                  <a:glow rad="127000">
                    <a:schemeClr val="bg1"/>
                  </a:glow>
                </a:effectLst>
                <a:latin typeface="Arial" charset="0"/>
                <a:ea typeface="ＭＳ Ｐゴシック" charset="0"/>
                <a:cs typeface="ＭＳ Ｐゴシック" charset="0"/>
              </a:rPr>
              <a:t>يحتفل جويل أوستين في احتفال المثليين مفتخراً في حدث اقامته الليدي غاغا</a:t>
            </a:r>
            <a:endParaRPr lang="en-US" sz="3200"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5" name="Picture 4">
            <a:extLst>
              <a:ext uri="{FF2B5EF4-FFF2-40B4-BE49-F238E27FC236}">
                <a16:creationId xmlns:a16="http://schemas.microsoft.com/office/drawing/2014/main" id="{E6E422A4-D02F-1343-806D-D1679F4E33B9}"/>
              </a:ext>
            </a:extLst>
          </p:cNvPr>
          <p:cNvPicPr>
            <a:picLocks noChangeAspect="1"/>
          </p:cNvPicPr>
          <p:nvPr/>
        </p:nvPicPr>
        <p:blipFill>
          <a:blip r:embed="rId4"/>
          <a:stretch>
            <a:fillRect/>
          </a:stretch>
        </p:blipFill>
        <p:spPr>
          <a:xfrm rot="896261">
            <a:off x="-41212" y="112057"/>
            <a:ext cx="4533900" cy="6876436"/>
          </a:xfrm>
          <a:prstGeom prst="rect">
            <a:avLst/>
          </a:prstGeom>
        </p:spPr>
      </p:pic>
    </p:spTree>
    <p:extLst>
      <p:ext uri="{BB962C8B-B14F-4D97-AF65-F5344CB8AC3E}">
        <p14:creationId xmlns:p14="http://schemas.microsoft.com/office/powerpoint/2010/main" val="1193516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560887"/>
            <a:ext cx="9144000" cy="2297113"/>
          </a:xfrm>
          <a:effectLst>
            <a:outerShdw blurRad="63500" dist="35921" dir="2700000" algn="ctr" rotWithShape="0">
              <a:schemeClr val="tx2">
                <a:alpha val="74998"/>
              </a:schemeClr>
            </a:outerShdw>
          </a:effectLst>
        </p:spPr>
        <p:txBody>
          <a:bodyPr anchor="ctr"/>
          <a:lstStyle/>
          <a:p>
            <a:pPr>
              <a:defRPr/>
            </a:pPr>
            <a:r>
              <a:rPr lang="en-US" sz="2800" b="1" dirty="0"/>
              <a:t> </a:t>
            </a:r>
            <a:r>
              <a:rPr lang="ar-SA" sz="2800" b="1" baseline="30000" dirty="0"/>
              <a:t>8</a:t>
            </a:r>
            <a:r>
              <a:rPr lang="ar-SA" sz="2800" b="1" dirty="0"/>
              <a:t>وَأَخِيرًا قَدْ وُضِعَ لِي إِكْلِيلُ الْبِرِّ، الَّذِي يَهَبُهُ لِي فِي ذلِكَ الْيَوْمِ، الرَّبُّ الدَّيَّانُ الْعَادِلُ، وَلَيْسَ لِي فَقَطْ، بَلْ لِجَمِيعِ الَّذِينَ يُحِبُّونَ ظُهُورَهُ أَيْضًا.</a:t>
            </a:r>
            <a:br>
              <a:rPr lang="en-US" sz="2800" b="1" dirty="0"/>
            </a:br>
            <a:r>
              <a:rPr lang="ar-JO" sz="2800" b="1" dirty="0"/>
              <a:t>(2 تيموثاوس 4: 8)</a:t>
            </a:r>
            <a:endParaRPr lang="en-US" sz="2800" b="1" dirty="0">
              <a:effectLst>
                <a:glow rad="127000">
                  <a:schemeClr val="tx1"/>
                </a:glow>
              </a:effectLst>
              <a:latin typeface="Arial" charset="0"/>
              <a:ea typeface="ＭＳ Ｐゴシック" charset="0"/>
              <a:cs typeface="ＭＳ Ｐゴシック" charset="0"/>
            </a:endParaRPr>
          </a:p>
        </p:txBody>
      </p:sp>
      <p:pic>
        <p:nvPicPr>
          <p:cNvPr id="535554" name="Picture 2">
            <a:extLst>
              <a:ext uri="{FF2B5EF4-FFF2-40B4-BE49-F238E27FC236}">
                <a16:creationId xmlns:a16="http://schemas.microsoft.com/office/drawing/2014/main" id="{1FC55901-5414-4B47-AC6C-AADF103383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53" y="0"/>
            <a:ext cx="9144000" cy="456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30886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ar-JO" b="1" dirty="0"/>
              <a:t>لا تهزم بالموت بل انتصر فيه و كن علائقياً من خلال كل تجربة (٤: ١٩-٢٢)</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6636064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تستطيع أن تكون </a:t>
            </a:r>
            <a:r>
              <a:rPr lang="ar-JO" sz="5400" b="1" dirty="0">
                <a:solidFill>
                  <a:srgbClr val="FFFF00"/>
                </a:solidFill>
                <a:effectLst>
                  <a:glow rad="127000">
                    <a:schemeClr val="tx1"/>
                  </a:glow>
                </a:effectLst>
                <a:latin typeface="Arial" charset="0"/>
                <a:ea typeface="ＭＳ Ｐゴシック" charset="0"/>
                <a:cs typeface="ＭＳ Ｐゴシック" charset="0"/>
              </a:rPr>
              <a:t>مثابراً</a:t>
            </a:r>
            <a:r>
              <a:rPr lang="ar-JO" sz="5400" b="1" dirty="0">
                <a:effectLst>
                  <a:glow rad="127000">
                    <a:schemeClr val="tx1"/>
                  </a:glow>
                </a:effectLst>
                <a:latin typeface="Arial" charset="0"/>
                <a:ea typeface="ＭＳ Ｐゴシック" charset="0"/>
                <a:cs typeface="ＭＳ Ｐゴシック" charset="0"/>
              </a:rPr>
              <a:t> وسط الإرتداد ؟</a:t>
            </a:r>
            <a:endParaRPr lang="en-US" sz="5400" b="1" dirty="0">
              <a:effectLst>
                <a:glow rad="127000">
                  <a:schemeClr val="tx1"/>
                </a:glow>
              </a:effectLst>
              <a:latin typeface="Arial" charset="0"/>
              <a:ea typeface="ＭＳ Ｐゴシック" charset="0"/>
              <a:cs typeface="ＭＳ Ｐゴシック" charset="0"/>
            </a:endParaRP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تيموثاوس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7932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2">
            <a:extLst>
              <a:ext uri="{FF2B5EF4-FFF2-40B4-BE49-F238E27FC236}">
                <a16:creationId xmlns:a16="http://schemas.microsoft.com/office/drawing/2014/main" id="{B1FF0725-65F4-C047-B901-FF849DDCB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6" y="1306339"/>
            <a:ext cx="9144000" cy="5507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412776"/>
            <a:ext cx="9144000"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00"/>
                </a:solidFill>
                <a:effectLst>
                  <a:glow rad="127000">
                    <a:srgbClr val="000000"/>
                  </a:glow>
                </a:effectLst>
                <a:latin typeface="Arial" charset="0"/>
                <a:ea typeface="ＭＳ Ｐゴシック" charset="0"/>
                <a:cs typeface="ＭＳ Ｐゴシック" charset="0"/>
              </a:rPr>
              <a:t>أطع</a:t>
            </a:r>
            <a:r>
              <a:rPr lang="ar-JO" sz="5400" b="1" dirty="0">
                <a:solidFill>
                  <a:srgbClr val="FFFFFF"/>
                </a:solidFill>
                <a:effectLst>
                  <a:glow rad="127000">
                    <a:srgbClr val="000000"/>
                  </a:glow>
                </a:effectLst>
                <a:latin typeface="Arial" charset="0"/>
                <a:ea typeface="ＭＳ Ｐゴシック" charset="0"/>
                <a:cs typeface="ＭＳ Ｐゴシック" charset="0"/>
              </a:rPr>
              <a:t> و </a:t>
            </a:r>
            <a:r>
              <a:rPr lang="ar-JO" sz="5400" b="1" dirty="0">
                <a:solidFill>
                  <a:srgbClr val="FFFF00"/>
                </a:solidFill>
                <a:effectLst>
                  <a:glow rad="127000">
                    <a:srgbClr val="000000"/>
                  </a:glow>
                </a:effectLst>
                <a:latin typeface="Arial" charset="0"/>
                <a:ea typeface="ＭＳ Ｐゴシック" charset="0"/>
                <a:cs typeface="ＭＳ Ｐゴシック" charset="0"/>
              </a:rPr>
              <a:t>عظ</a:t>
            </a:r>
            <a:r>
              <a:rPr lang="ar-JO" sz="5400" b="1" dirty="0">
                <a:solidFill>
                  <a:srgbClr val="FFFFFF"/>
                </a:solidFill>
                <a:effectLst>
                  <a:glow rad="127000">
                    <a:srgbClr val="000000"/>
                  </a:glow>
                </a:effectLst>
                <a:latin typeface="Arial" charset="0"/>
                <a:ea typeface="ＭＳ Ｐゴシック" charset="0"/>
                <a:cs typeface="ＭＳ Ｐゴシック" charset="0"/>
              </a:rPr>
              <a:t> كلمة الله بأمانة</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CC4E76CB-5EC0-FF40-BA7C-4B61E406A40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تيموثاوس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1361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254000">
                    <a:schemeClr val="tx1"/>
                  </a:glow>
                </a:effectLst>
                <a:latin typeface="Arial" charset="0"/>
                <a:ea typeface="ＭＳ Ｐゴシック" charset="0"/>
                <a:cs typeface="ＭＳ Ｐゴシック" charset="0"/>
              </a:rPr>
              <a:t>كيف تبقى هناك</a:t>
            </a:r>
            <a:br>
              <a:rPr lang="ar-JO" b="1" i="1" dirty="0">
                <a:effectLst>
                  <a:glow rad="254000">
                    <a:schemeClr val="tx1"/>
                  </a:glow>
                </a:effectLst>
                <a:latin typeface="Arial" charset="0"/>
                <a:ea typeface="ＭＳ Ｐゴシック" charset="0"/>
                <a:cs typeface="ＭＳ Ｐゴシック" charset="0"/>
              </a:rPr>
            </a:br>
            <a:r>
              <a:rPr lang="ar-JO" b="1" i="1" dirty="0">
                <a:effectLst>
                  <a:glow rad="254000">
                    <a:schemeClr val="tx1"/>
                  </a:glow>
                </a:effectLst>
                <a:latin typeface="Arial" charset="0"/>
                <a:ea typeface="ＭＳ Ｐゴシック" charset="0"/>
                <a:cs typeface="ＭＳ Ｐゴシック" charset="0"/>
              </a:rPr>
              <a:t>بأمانة ؟</a:t>
            </a:r>
            <a:endParaRPr lang="en-US" b="1" i="1" dirty="0">
              <a:effectLst>
                <a:glow rad="254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أطع</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5400" spc="-100" dirty="0">
                <a:solidFill>
                  <a:schemeClr val="tx1"/>
                </a:solidFill>
                <a:latin typeface="Helvetica Neue Black Condensed"/>
                <a:ea typeface="ＭＳ Ｐゴシック" charset="0"/>
                <a:cs typeface="Helvetica Neue Black Condensed"/>
              </a:rPr>
              <a:t>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chemeClr val="tx1"/>
                </a:solidFill>
                <a:effectLst/>
                <a:uLnTx/>
                <a:uFillTx/>
                <a:latin typeface="Helvetica Neue Black Condensed"/>
                <a:ea typeface="ＭＳ Ｐゴシック" charset="0"/>
                <a:cs typeface="Helvetica Neue Black Condensed"/>
              </a:rPr>
              <a:t>الله</a:t>
            </a:r>
            <a:endParaRPr kumimoji="0" lang="en-US" sz="4000" b="0" i="0" u="none" strike="noStrike" kern="1200" cap="none" spc="-100" normalizeH="0" baseline="0" noProof="0" dirty="0">
              <a:ln>
                <a:noFill/>
              </a:ln>
              <a:solidFill>
                <a:schemeClr val="tx1"/>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عظ</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5400" spc="-100" dirty="0">
                <a:solidFill>
                  <a:schemeClr val="tx1"/>
                </a:solidFill>
                <a:latin typeface="Helvetica Neue Black Condensed"/>
                <a:ea typeface="ＭＳ Ｐゴシック" charset="0"/>
                <a:cs typeface="Helvetica Neue Black Condensed"/>
              </a:rPr>
              <a:t>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chemeClr val="tx1"/>
                </a:solidFill>
                <a:effectLst/>
                <a:uLnTx/>
                <a:uFillTx/>
                <a:latin typeface="Helvetica Neue Black Condensed"/>
                <a:ea typeface="ＭＳ Ｐゴシック" charset="0"/>
                <a:cs typeface="Helvetica Neue Black Condensed"/>
              </a:rPr>
              <a:t>الله</a:t>
            </a:r>
            <a:endParaRPr kumimoji="0" lang="en-US" sz="4000" b="0" i="0" u="none" strike="noStrike" kern="1200" cap="none" spc="-100" normalizeH="0" baseline="0" noProof="0" dirty="0">
              <a:ln>
                <a:noFill/>
              </a:ln>
              <a:solidFill>
                <a:schemeClr val="tx1"/>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32663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و</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1"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 تيموثاوس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1"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 1-2</a:t>
            </a:r>
            <a:endParaRPr kumimoji="0" lang="en-US" sz="4400" b="1" i="1"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0F0EEC07-6B54-5F43-B198-A8FF7E5F6495}"/>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1"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 تيموثاوس</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b="1" i="1" kern="0" dirty="0">
                <a:solidFill>
                  <a:srgbClr val="FFFFFF"/>
                </a:solidFill>
                <a:effectLst>
                  <a:glow rad="254000">
                    <a:srgbClr val="000000"/>
                  </a:glow>
                </a:effectLst>
                <a:latin typeface="Arial" charset="0"/>
                <a:ea typeface="ＭＳ Ｐゴシック" charset="0"/>
                <a:cs typeface="ＭＳ Ｐゴシック" charset="0"/>
              </a:rPr>
              <a:t>3-4</a:t>
            </a:r>
            <a:endParaRPr kumimoji="0" lang="en-US" sz="4400" b="1" i="1"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095798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2" r="23639"/>
          <a:stretch/>
        </p:blipFill>
        <p:spPr bwMode="auto">
          <a:xfrm>
            <a:off x="0" y="-48706"/>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8705"/>
            <a:ext cx="3779912" cy="6718066"/>
          </a:xfrm>
          <a:effectLst/>
        </p:spPr>
        <p:txBody>
          <a:bodyPr anchor="t"/>
          <a:lstStyle/>
          <a:p>
            <a:pPr>
              <a:defRPr/>
            </a:pPr>
            <a:r>
              <a:rPr lang="ar-SA" sz="3200" baseline="30000" dirty="0">
                <a:solidFill>
                  <a:schemeClr val="tx1"/>
                </a:solidFill>
              </a:rPr>
              <a:t>3</a:t>
            </a:r>
            <a:r>
              <a:rPr lang="ar-SA" sz="3200" dirty="0">
                <a:solidFill>
                  <a:schemeClr val="tx1"/>
                </a:solidFill>
              </a:rPr>
              <a:t>لأَنَّهُ سَيَكُونُ وَقْتٌ لاَ يَحْتَمِلُونَ فِيهِ التَّعْلِيمَ الصَّحِيحَ، بَلْ حَسَبَ شَهَوَاتِهِمُ الْخَاصَّةِ يَجْمَعُونَ لَهُمْ مُعَلِّمِينَ مُسْتَحِكَّةً مَسَامِعُهُمْ، </a:t>
            </a:r>
            <a:r>
              <a:rPr lang="ar-SA" sz="3200" baseline="30000" dirty="0">
                <a:solidFill>
                  <a:schemeClr val="tx1"/>
                </a:solidFill>
              </a:rPr>
              <a:t>4</a:t>
            </a:r>
            <a:r>
              <a:rPr lang="ar-SA" sz="3200" dirty="0">
                <a:solidFill>
                  <a:schemeClr val="tx1"/>
                </a:solidFill>
              </a:rPr>
              <a:t>فَيَصْرِفُونَ مَسَامِعَهُمْ عَنِ الْحَقِّ، وَيَنْحَرِفُونَ إِلَى الْخُرَافَاتِ. </a:t>
            </a:r>
            <a:r>
              <a:rPr lang="en-SG" sz="3200" dirty="0">
                <a:solidFill>
                  <a:schemeClr val="tx1"/>
                </a:solidFill>
                <a:latin typeface="Arial" charset="0"/>
                <a:ea typeface="ＭＳ Ｐゴシック" charset="0"/>
                <a:cs typeface="ＭＳ Ｐゴシック" charset="0"/>
              </a:rPr>
              <a:t> </a:t>
            </a:r>
            <a:br>
              <a:rPr lang="en-SG" sz="3200" dirty="0">
                <a:solidFill>
                  <a:schemeClr val="tx1"/>
                </a:solidFill>
                <a:latin typeface="Arial" charset="0"/>
                <a:ea typeface="ＭＳ Ｐゴシック" charset="0"/>
                <a:cs typeface="ＭＳ Ｐゴシック" charset="0"/>
              </a:rPr>
            </a:br>
            <a:r>
              <a:rPr lang="en-SG" sz="3200" dirty="0">
                <a:solidFill>
                  <a:schemeClr val="tx1"/>
                </a:solidFill>
                <a:latin typeface="Arial" charset="0"/>
                <a:ea typeface="ＭＳ Ｐゴシック" charset="0"/>
                <a:cs typeface="ＭＳ Ｐゴシック" charset="0"/>
              </a:rPr>
              <a:t>(</a:t>
            </a:r>
            <a:r>
              <a:rPr lang="ar-JO" sz="3200" dirty="0">
                <a:solidFill>
                  <a:schemeClr val="tx1"/>
                </a:solidFill>
                <a:latin typeface="Arial" charset="0"/>
                <a:ea typeface="ＭＳ Ｐゴシック" charset="0"/>
                <a:cs typeface="ＭＳ Ｐゴシック" charset="0"/>
              </a:rPr>
              <a:t>2 تيموثاوس 4: 3-4</a:t>
            </a:r>
            <a:r>
              <a:rPr lang="en-SG" sz="3200" dirty="0">
                <a:solidFill>
                  <a:schemeClr val="tx1"/>
                </a:solidFill>
                <a:latin typeface="Arial" charset="0"/>
                <a:ea typeface="ＭＳ Ｐゴシック" charset="0"/>
                <a:cs typeface="ＭＳ Ｐゴシック" charset="0"/>
              </a:rPr>
              <a:t>)</a:t>
            </a:r>
            <a:endParaRPr lang="en-US" sz="3200"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kern="0" dirty="0">
                <a:latin typeface="Arial" charset="0"/>
                <a:ea typeface="ＭＳ Ｐゴシック" charset="0"/>
                <a:cs typeface="ＭＳ Ｐゴシック" charset="0"/>
              </a:rPr>
              <a:t>يصرفون مسامعهم</a:t>
            </a:r>
          </a:p>
          <a:p>
            <a:pPr>
              <a:defRPr/>
            </a:pPr>
            <a:r>
              <a:rPr lang="en-SG" sz="2800" b="1" i="1" kern="0" dirty="0">
                <a:latin typeface="Arial" charset="0"/>
                <a:ea typeface="ＭＳ Ｐゴシック" charset="0"/>
                <a:cs typeface="ＭＳ Ｐゴシック" charset="0"/>
              </a:rPr>
              <a:t>(</a:t>
            </a:r>
            <a:r>
              <a:rPr lang="en-SG" sz="2800" b="1" i="1" kern="0" dirty="0" err="1">
                <a:latin typeface="Arial" charset="0"/>
                <a:ea typeface="ＭＳ Ｐゴシック" charset="0"/>
                <a:cs typeface="ＭＳ Ｐゴシック" charset="0"/>
              </a:rPr>
              <a:t>apostrepho</a:t>
            </a:r>
            <a:r>
              <a:rPr lang="en-SG" sz="2800" b="1" i="1" kern="0" dirty="0">
                <a:latin typeface="Arial" charset="0"/>
                <a:ea typeface="ＭＳ Ｐゴシック" charset="0"/>
                <a:cs typeface="ＭＳ Ｐゴシック" charset="0"/>
              </a:rPr>
              <a:t>) </a:t>
            </a:r>
            <a:endParaRPr lang="ar-JO" sz="2800" b="1" i="1" kern="0" dirty="0">
              <a:latin typeface="Arial" charset="0"/>
              <a:ea typeface="ＭＳ Ｐゴシック" charset="0"/>
              <a:cs typeface="ＭＳ Ｐゴシック" charset="0"/>
            </a:endParaRPr>
          </a:p>
          <a:p>
            <a:pPr>
              <a:defRPr/>
            </a:pPr>
            <a:r>
              <a:rPr lang="ar-JO" sz="2800" b="1" kern="0" dirty="0">
                <a:latin typeface="Arial" charset="0"/>
                <a:ea typeface="ＭＳ Ｐゴシック" charset="0"/>
                <a:cs typeface="ＭＳ Ｐゴシック" charset="0"/>
              </a:rPr>
              <a:t>عن الحق</a:t>
            </a:r>
            <a:br>
              <a:rPr lang="en-SG" sz="2800" b="1" kern="0" dirty="0">
                <a:latin typeface="Arial" charset="0"/>
                <a:ea typeface="ＭＳ Ｐゴシック" charset="0"/>
                <a:cs typeface="ＭＳ Ｐゴシック" charset="0"/>
              </a:rPr>
            </a:br>
            <a:r>
              <a:rPr lang="en-SG" sz="2800" b="1" kern="0" dirty="0">
                <a:latin typeface="Arial" charset="0"/>
                <a:ea typeface="ＭＳ Ｐゴシック" charset="0"/>
                <a:cs typeface="ＭＳ Ｐゴシック" charset="0"/>
              </a:rPr>
              <a:t>(</a:t>
            </a:r>
            <a:r>
              <a:rPr lang="ar-JO" sz="2800" b="1" kern="0" dirty="0">
                <a:latin typeface="Arial" charset="0"/>
                <a:ea typeface="ＭＳ Ｐゴシック" charset="0"/>
                <a:cs typeface="ＭＳ Ｐゴシック" charset="0"/>
              </a:rPr>
              <a:t>2 تيموثاوس 4: 4</a:t>
            </a:r>
            <a:r>
              <a:rPr lang="en-SG" sz="2800" b="1" kern="0" dirty="0">
                <a:latin typeface="Arial" charset="0"/>
                <a:ea typeface="ＭＳ Ｐゴシック" charset="0"/>
                <a:cs typeface="ＭＳ Ｐゴシック" charset="0"/>
              </a:rPr>
              <a:t>)</a:t>
            </a:r>
            <a:endParaRPr lang="en-US" sz="2800" b="1" kern="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08754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1"/>
            <a:ext cx="4211960" cy="6858000"/>
          </a:xfrm>
          <a:noFill/>
          <a:ln>
            <a:noFill/>
          </a:ln>
          <a:effectLst/>
        </p:spPr>
        <p:txBody>
          <a:bodyPr vert="horz" wrap="square" lIns="91440" tIns="45720" rIns="91440" bIns="45720" numCol="1" anchor="ctr" anchorCtr="0" compatLnSpc="1">
            <a:prstTxWarp prst="textNoShape">
              <a:avLst/>
            </a:prstTxWarp>
          </a:bodyPr>
          <a:lstStyle/>
          <a:p>
            <a:br>
              <a:rPr lang="en-US" sz="4000" b="1" dirty="0">
                <a:solidFill>
                  <a:srgbClr val="000000"/>
                </a:solidFill>
                <a:latin typeface="Arial" charset="0"/>
                <a:ea typeface="ＭＳ Ｐゴシック" charset="0"/>
              </a:rPr>
            </a:br>
            <a:r>
              <a:rPr lang="ar-JO" sz="4000" b="1" dirty="0">
                <a:solidFill>
                  <a:srgbClr val="000000"/>
                </a:solidFill>
                <a:latin typeface="Arial" charset="0"/>
                <a:ea typeface="ＭＳ Ｐゴシック" charset="0"/>
              </a:rPr>
              <a:t>هل ستسير </a:t>
            </a:r>
            <a:br>
              <a:rPr lang="ar-JO" sz="4000" b="1" dirty="0">
                <a:solidFill>
                  <a:srgbClr val="000000"/>
                </a:solidFill>
                <a:latin typeface="Arial" charset="0"/>
                <a:ea typeface="ＭＳ Ｐゴシック" charset="0"/>
              </a:rPr>
            </a:br>
            <a:r>
              <a:rPr lang="ar-JO" sz="4000" b="1" dirty="0">
                <a:solidFill>
                  <a:srgbClr val="000000"/>
                </a:solidFill>
                <a:latin typeface="Arial" charset="0"/>
                <a:ea typeface="ＭＳ Ｐゴシック" charset="0"/>
              </a:rPr>
              <a:t>مع يسوع </a:t>
            </a:r>
            <a:br>
              <a:rPr lang="ar-JO" sz="4000" b="1" dirty="0">
                <a:solidFill>
                  <a:srgbClr val="000000"/>
                </a:solidFill>
                <a:latin typeface="Arial" charset="0"/>
                <a:ea typeface="ＭＳ Ｐゴシック" charset="0"/>
              </a:rPr>
            </a:br>
            <a:r>
              <a:rPr lang="ar-JO" sz="4000" b="1" dirty="0">
                <a:solidFill>
                  <a:srgbClr val="FF0000"/>
                </a:solidFill>
                <a:latin typeface="Arial" charset="0"/>
                <a:ea typeface="ＭＳ Ｐゴシック" charset="0"/>
              </a:rPr>
              <a:t>عشر سنوات </a:t>
            </a:r>
            <a:br>
              <a:rPr lang="ar-JO" sz="4000" b="1" dirty="0">
                <a:solidFill>
                  <a:srgbClr val="FF0000"/>
                </a:solidFill>
                <a:latin typeface="Arial" charset="0"/>
                <a:ea typeface="ＭＳ Ｐゴシック" charset="0"/>
              </a:rPr>
            </a:br>
            <a:r>
              <a:rPr lang="ar-JO" sz="4000" b="1" dirty="0">
                <a:solidFill>
                  <a:srgbClr val="000000"/>
                </a:solidFill>
                <a:latin typeface="Arial" charset="0"/>
                <a:ea typeface="ＭＳ Ｐゴシック" charset="0"/>
              </a:rPr>
              <a:t>من الآن ؟</a:t>
            </a:r>
            <a:r>
              <a:rPr lang="en-US" sz="4000" b="1" dirty="0">
                <a:solidFill>
                  <a:srgbClr val="000000"/>
                </a:solidFill>
                <a:latin typeface="Arial" charset="0"/>
                <a:ea typeface="ＭＳ Ｐゴシック" charset="0"/>
              </a:rPr>
              <a:t> </a:t>
            </a:r>
            <a:br>
              <a:rPr lang="en-US" sz="4000" b="1" dirty="0">
                <a:solidFill>
                  <a:srgbClr val="000000"/>
                </a:solidFill>
                <a:latin typeface="Arial" charset="0"/>
                <a:ea typeface="ＭＳ Ｐゴシック" charset="0"/>
              </a:rPr>
            </a:br>
            <a:br>
              <a:rPr lang="en-US" sz="4000" b="1" dirty="0">
                <a:solidFill>
                  <a:srgbClr val="000000"/>
                </a:solidFill>
                <a:latin typeface="Arial" charset="0"/>
                <a:ea typeface="ＭＳ Ｐゴシック" charset="0"/>
              </a:rPr>
            </a:br>
            <a:br>
              <a:rPr lang="en-US" sz="4000" b="1" dirty="0">
                <a:solidFill>
                  <a:srgbClr val="000000"/>
                </a:solidFill>
                <a:latin typeface="Arial" charset="0"/>
                <a:ea typeface="ＭＳ Ｐゴシック" charset="0"/>
              </a:rPr>
            </a:br>
            <a:r>
              <a:rPr lang="ar-JO" sz="4000" b="1" dirty="0">
                <a:solidFill>
                  <a:srgbClr val="000000"/>
                </a:solidFill>
                <a:latin typeface="Arial" charset="0"/>
                <a:ea typeface="ＭＳ Ｐゴシック" charset="0"/>
              </a:rPr>
              <a:t>ماذا يجب </a:t>
            </a:r>
            <a:br>
              <a:rPr lang="ar-JO" sz="4000" b="1" dirty="0">
                <a:solidFill>
                  <a:srgbClr val="000000"/>
                </a:solidFill>
                <a:latin typeface="Arial" charset="0"/>
                <a:ea typeface="ＭＳ Ｐゴシック" charset="0"/>
              </a:rPr>
            </a:br>
            <a:r>
              <a:rPr lang="ar-JO" sz="4000" b="1" dirty="0">
                <a:solidFill>
                  <a:srgbClr val="000000"/>
                </a:solidFill>
                <a:latin typeface="Arial" charset="0"/>
                <a:ea typeface="ＭＳ Ｐゴシック" charset="0"/>
              </a:rPr>
              <a:t>أن تفعل </a:t>
            </a:r>
            <a:r>
              <a:rPr lang="ar-JO" sz="4000" b="1" dirty="0">
                <a:solidFill>
                  <a:srgbClr val="FF0000"/>
                </a:solidFill>
                <a:latin typeface="Arial" charset="0"/>
                <a:ea typeface="ＭＳ Ｐゴシック" charset="0"/>
              </a:rPr>
              <a:t>الآن</a:t>
            </a:r>
            <a:r>
              <a:rPr lang="ar-JO" sz="4000" b="1" dirty="0">
                <a:solidFill>
                  <a:srgbClr val="000000"/>
                </a:solidFill>
                <a:latin typeface="Arial" charset="0"/>
                <a:ea typeface="ＭＳ Ｐゴシック" charset="0"/>
              </a:rPr>
              <a:t> </a:t>
            </a:r>
            <a:br>
              <a:rPr lang="ar-JO" sz="4000" b="1" dirty="0">
                <a:solidFill>
                  <a:srgbClr val="000000"/>
                </a:solidFill>
                <a:latin typeface="Arial" charset="0"/>
                <a:ea typeface="ＭＳ Ｐゴシック" charset="0"/>
              </a:rPr>
            </a:br>
            <a:r>
              <a:rPr lang="ar-JO" sz="4000" b="1" dirty="0">
                <a:solidFill>
                  <a:srgbClr val="000000"/>
                </a:solidFill>
                <a:latin typeface="Arial" charset="0"/>
                <a:ea typeface="ＭＳ Ｐゴシック" charset="0"/>
              </a:rPr>
              <a:t>لتتأكد أنك </a:t>
            </a:r>
            <a:br>
              <a:rPr lang="ar-JO" sz="4000" b="1" dirty="0">
                <a:solidFill>
                  <a:srgbClr val="000000"/>
                </a:solidFill>
                <a:latin typeface="Arial" charset="0"/>
                <a:ea typeface="ＭＳ Ｐゴシック" charset="0"/>
              </a:rPr>
            </a:br>
            <a:r>
              <a:rPr lang="ar-JO" sz="4000" b="1" dirty="0">
                <a:solidFill>
                  <a:srgbClr val="000000"/>
                </a:solidFill>
                <a:latin typeface="Arial" charset="0"/>
                <a:ea typeface="ＭＳ Ｐゴシック" charset="0"/>
              </a:rPr>
              <a:t>ستكون أميناً حينها ؟</a:t>
            </a:r>
            <a:endParaRPr lang="en-US" sz="4000" b="1" dirty="0">
              <a:solidFill>
                <a:srgbClr val="000000"/>
              </a:solidFill>
              <a:latin typeface="Arial"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4495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5300" y="1276350"/>
            <a:ext cx="5581650" cy="558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91427"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هل تبني القراءة و الأخبار و الأصدقاء و الأفلام و التلفاز و الإنترنت خصوصاً إيمانك أم تهدمه ؟</a:t>
            </a:r>
            <a:r>
              <a:rPr lang="en-US" sz="3600" b="1" dirty="0">
                <a:effectLst>
                  <a:glow rad="127000">
                    <a:schemeClr val="tx1"/>
                  </a:glow>
                </a:effectLst>
                <a:latin typeface="Arial" charset="0"/>
                <a:ea typeface="ＭＳ Ｐゴシック" charset="0"/>
                <a:cs typeface="ＭＳ Ｐゴシック" charset="0"/>
              </a:rPr>
              <a:t> </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55060016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وعظ العهد الجديد</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و النص مجاناً</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3900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entrance.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busts of Peter and Paul.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manhole, tb n011800.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writing area and doo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2.jpg"/>
</p:tagLst>
</file>

<file path=ppt/theme/_rels/theme9.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7.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25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E231A"/>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12313</TotalTime>
  <Words>4871</Words>
  <Application>Microsoft Macintosh PowerPoint</Application>
  <PresentationFormat>On-screen Show (4:3)</PresentationFormat>
  <Paragraphs>556</Paragraphs>
  <Slides>99</Slides>
  <Notes>92</Notes>
  <HiddenSlides>0</HiddenSlides>
  <MMClips>0</MMClips>
  <ScaleCrop>false</ScaleCrop>
  <HeadingPairs>
    <vt:vector size="6" baseType="variant">
      <vt:variant>
        <vt:lpstr>Fonts Used</vt:lpstr>
      </vt:variant>
      <vt:variant>
        <vt:i4>17</vt:i4>
      </vt:variant>
      <vt:variant>
        <vt:lpstr>Theme</vt:lpstr>
      </vt:variant>
      <vt:variant>
        <vt:i4>20</vt:i4>
      </vt:variant>
      <vt:variant>
        <vt:lpstr>Slide Titles</vt:lpstr>
      </vt:variant>
      <vt:variant>
        <vt:i4>99</vt:i4>
      </vt:variant>
    </vt:vector>
  </HeadingPairs>
  <TitlesOfParts>
    <vt:vector size="136" baseType="lpstr">
      <vt:lpstr>Alan Den</vt:lpstr>
      <vt:lpstr>Arial</vt:lpstr>
      <vt:lpstr>Arial Black</vt:lpstr>
      <vt:lpstr>Arial Narrow</vt:lpstr>
      <vt:lpstr>Calibri</vt:lpstr>
      <vt:lpstr>Calibri Light</vt:lpstr>
      <vt:lpstr>Chalkduster</vt:lpstr>
      <vt:lpstr>Comic Sans MS</vt:lpstr>
      <vt:lpstr>Engravers MT</vt:lpstr>
      <vt:lpstr>Helvetica Neue Black Condensed</vt:lpstr>
      <vt:lpstr>Impact</vt:lpstr>
      <vt:lpstr>Papyrus</vt:lpstr>
      <vt:lpstr>Tahoma</vt:lpstr>
      <vt:lpstr>Times</vt:lpstr>
      <vt:lpstr>Times New Roman</vt:lpstr>
      <vt:lpstr>Verdana</vt:lpstr>
      <vt:lpstr>Wingdings</vt:lpstr>
      <vt:lpstr>Default Design</vt:lpstr>
      <vt:lpstr>Globe</vt:lpstr>
      <vt:lpstr>49_Blank Presentation</vt:lpstr>
      <vt:lpstr>4_Default Design</vt:lpstr>
      <vt:lpstr>5_Default Design</vt:lpstr>
      <vt:lpstr>1_Globe</vt:lpstr>
      <vt:lpstr>Blank Presentation</vt:lpstr>
      <vt:lpstr>6_Default Design</vt:lpstr>
      <vt:lpstr>Parchment</vt:lpstr>
      <vt:lpstr>1_Orbit</vt:lpstr>
      <vt:lpstr>4_Blank Presentation</vt:lpstr>
      <vt:lpstr>5_Blank Presentation</vt:lpstr>
      <vt:lpstr>6_Blank Presentation</vt:lpstr>
      <vt:lpstr>7_Blank Presentation</vt:lpstr>
      <vt:lpstr>50_Blank Presentation</vt:lpstr>
      <vt:lpstr>5_Office Theme</vt:lpstr>
      <vt:lpstr>7_Default Design</vt:lpstr>
      <vt:lpstr>51_Blank Presentation</vt:lpstr>
      <vt:lpstr>8_Default Design</vt:lpstr>
      <vt:lpstr>30_Default Design</vt:lpstr>
      <vt:lpstr>كن مثابراً</vt:lpstr>
      <vt:lpstr>الكثيرين ممن تبعوا يسوع</vt:lpstr>
      <vt:lpstr>لا يتبعونه اليوم</vt:lpstr>
      <vt:lpstr>الإرتداد</vt:lpstr>
      <vt:lpstr>لأنه سيكون وقت لا يحتملون فيه التعليم الصحيح بل حسب شهواتهم الخاصة يجمعون لهم معلمين مستحكة مسامعهم فيصرفون مسامعهم عن الحق و ينحرفون إلى الخرافات )2 تيموثاوس 4: 3-4(</vt:lpstr>
      <vt:lpstr>تم استبدال الصلبان بالرموز الإسلامية لتجعلهم يشعرون بمزيد من الراحة</vt:lpstr>
      <vt:lpstr>رجال الدين المسيحيون واليهود يباركوا عيادة الإجهاض و يزعمون أن الله موجود في هذا المكان</vt:lpstr>
      <vt:lpstr>يظهر التحقيق أن القادة الإنجيليين يعيشون أسلوب حياة فخم</vt:lpstr>
      <vt:lpstr> يحتفل جويل أوستين في احتفال المثليين مفتخراً في حدث اقامته الليدي غاغا</vt:lpstr>
      <vt:lpstr>كيف يمكنك أن تثابر وسط الإرتداد ؟</vt:lpstr>
      <vt:lpstr>نظرة عامة على العهد الجديد (رسائل بولس)</vt:lpstr>
      <vt:lpstr>PowerPoint Presentation</vt:lpstr>
      <vt:lpstr>المقارنة بين مرات سجن بولس في روما</vt:lpstr>
      <vt:lpstr>المقارنة بين مرات سجن بولس في روما</vt:lpstr>
      <vt:lpstr>السجن الثاني في روما (67-68 م)</vt:lpstr>
      <vt:lpstr>أصدقاء بولس خلال السجن الثاني في روما (67-68 م)</vt:lpstr>
      <vt:lpstr>Paul's Second Imprisonment (AD 67-68)</vt:lpstr>
      <vt:lpstr>مواقع قريبة</vt:lpstr>
      <vt:lpstr>منظر للمنتدى من سجن مامرتين  (القرن الرابع الميلادي)</vt:lpstr>
      <vt:lpstr>بطرس في شارع السجن</vt:lpstr>
      <vt:lpstr>سوزان و ريك أحرار بسبب سجن بطرس و بولس</vt:lpstr>
      <vt:lpstr>سجن الرسل بطرس و بولس في مامرتين</vt:lpstr>
      <vt:lpstr>أبواب مامرتين تصور بطرس و بولس</vt:lpstr>
      <vt:lpstr>جولة مامرتين</vt:lpstr>
      <vt:lpstr>غرفة مامرتين العليا تماثيل نصفية لبطرس وبولس</vt:lpstr>
      <vt:lpstr>تم إنزال السجناء من خلال فتحة التفتيش إلى الخزان السابق أدناه</vt:lpstr>
      <vt:lpstr>Mamertine Prison writing area and door</vt:lpstr>
      <vt:lpstr>أسفل الدرج</vt:lpstr>
      <vt:lpstr>زنزانة بطرس (64 م) وبولس (67-68 م) أدناه</vt:lpstr>
      <vt:lpstr>كيف يمكنك أن تكون مثابراً وسط الإرتداد ؟</vt:lpstr>
      <vt:lpstr>كيف تبقى هناك .... بإخلاص</vt:lpstr>
      <vt:lpstr>2 تيموثاوس 1 </vt:lpstr>
      <vt:lpstr>استقبل بولس تيموثاوس بموقفه المثابر في وجه الموت (1: 1-2)</vt:lpstr>
      <vt:lpstr>1بُولُسُ، رَسُولُ يَسُوعَ الْمَسِيحِ بِمَشِيئَةِ اللهِ، لأَجْلِ وَعْدِ الْحَيَاةِ الَّتِي فِي يَسُوعَ الْمَسِيحِ.  (2 تيموثاوس 1: 1)</vt:lpstr>
      <vt:lpstr>2إِلَى تِيمُوثَاوُسَ الابْنِ الْحَبِيبِ: نِعْمَةٌ وَرَحْمَةٌ وَسَلاَمٌ مِنَ اللهِ الآبِ وَالْمَسِيحِ يَسُوعَ رَبِّنَا.  (2 تيموثاوس 1: 2)</vt:lpstr>
      <vt:lpstr>يجب على تيموثاوس أن يتمسك بأمانة الآخرين بالرغم من سقوط الكثيرين (1: 3-18)</vt:lpstr>
      <vt:lpstr>تعلم الأمانة من أمه و جدته في رسامته  (1: 3-7)</vt:lpstr>
      <vt:lpstr>الموضوع الرئيسي 1 : الأمانة</vt:lpstr>
      <vt:lpstr>الموضوع الرئيسي 1 : الأمانة</vt:lpstr>
      <vt:lpstr>يجب أن يعاني بشجاعة من عذاب نيرون مثل بولس من خلال قوة الإنجيل (1: 8-14)</vt:lpstr>
      <vt:lpstr>8فَلاَ تَخْجَلْ بِشَهَادَةِ رَبِّنَا، وَلاَ بِي أَنَا أَسِيرَهُ، بَلِ اشْتَرِكْ فِي احْتِمَالِ الْمَشَقَّاتِ لأَجْلِ الإِنْجِيلِ بِحَسَبِ قُوَّةِ اللهِ، 9الَّذِي خَلَّصَنَا وَدَعَانَا دَعْوَةً مُقَدَّسَةً، لاَ بِمُقْتَضَى أَعْمَالِنَا، بَلْ بِمُقْتَضَى الْقَصْدِ وَالنِّعْمَةِ الَّتِي أُعْطِيَتْ لَنَا فِي الْمَسِيحِ يَسُوعَ قَبْلَ الأَزْمِنَةِ الأَزَلِيَّةِ (2 تيموثاوس 1: 8-9)</vt:lpstr>
      <vt:lpstr>12لِهذَا السَّبَبِ أَحْتَمِلُ هذِهِ الأُمُورَ أَيْضًا. لكِنَّنِي لَسْتُ أَخْجَلُ، لأَنَّنِي عَالِمٌ بِمَنْ آمَنْتُ، وَمُوقِنٌ أَنَّهُ قَادِرٌ أَنْ يَحْفَظَ وَدِيعَتِي إِلَى ذلِكَ الْيَوْمِ.   (2 تيموثاوس 1: 12)</vt:lpstr>
      <vt:lpstr>هجر المؤمنون الآسيويون يسوع لكن أنيسيفورس وضع مثالاً أمينًا (١: ١٥-١٨)</vt:lpstr>
      <vt:lpstr>السجن الثاني في روما (67-68 م)</vt:lpstr>
      <vt:lpstr>الموضوع الرئيسي 1 : الأمانة</vt:lpstr>
      <vt:lpstr>2 تيموثاوس 2 </vt:lpstr>
      <vt:lpstr>إن معرفة شكل الأمانة يساعدنا على المثابرة  تحت التجربة (2 تي 2)</vt:lpstr>
      <vt:lpstr>كمعلم متلمذ استثمر في الآخرين التعليم الذي تلقيته (2: 1-2)</vt:lpstr>
      <vt:lpstr>ضاعف نفسك في أشخاص أمناء</vt:lpstr>
      <vt:lpstr>PowerPoint Presentation</vt:lpstr>
      <vt:lpstr>مجموعات الحياة المتغيرة</vt:lpstr>
      <vt:lpstr>كجندي صالح أظهر التزامًا لا يتزعزع لإرضاء رئيسك يسوع (2: 3-4)</vt:lpstr>
      <vt:lpstr>3فَاشْتَرِكْ أَنْتَ فِي احْتِمَالِ الْمَشَقَّاتِ كَجُنْدِيٍّ صَالِحٍ لِيَسُوعَ الْمَسِيحِ. 4لَيْسَ أَحَدٌ وَهُوَ يَتَجَنَّدُ يَرْتَبِكُ بِأَعْمَالِ الْحَيَاةِ لِكَيْ يُرْضِيَ مَنْ جَنَّدَهُ.  (2 تيموثاوس 2: 3-4)</vt:lpstr>
      <vt:lpstr>Roman Soldiers</vt:lpstr>
      <vt:lpstr>مثل رياضي ناجح أطِع قواعد كلمة الله  (2: 5)</vt:lpstr>
      <vt:lpstr>صفات الأمانة</vt:lpstr>
      <vt:lpstr>مثل مزارع مجتهد تمتع بفرح الثمر الروحي  مثل يسوع بعد أن قام (2: 6-13)</vt:lpstr>
      <vt:lpstr>صفات الأمانة</vt:lpstr>
      <vt:lpstr>PowerPoint Presentation</vt:lpstr>
      <vt:lpstr>مثل عامل بلا خجل ، حارب البدع بالكتاب المقدس - وليس بالكلمات البشرية (2: 14-19)</vt:lpstr>
      <vt:lpstr>2 تيموثاوس 2: 15</vt:lpstr>
      <vt:lpstr>كيف تستطيع أن تكون مثابراً وسط الإرتداد ؟</vt:lpstr>
      <vt:lpstr>كيف تبقى هناك بأمانة ؟</vt:lpstr>
      <vt:lpstr>2 تيموثاوس 3 </vt:lpstr>
      <vt:lpstr>قبل عودة المسيح تجنب المعلمين الكذبة الذين يتكلمون بسلاسة لكنهم غير مؤمنين (3: 1-9)</vt:lpstr>
      <vt:lpstr> تجنب المعلمين الكذبة (3: 1-9)</vt:lpstr>
      <vt:lpstr> 1وَلكِنِ اعْلَمْ هذَا  أَنَّهُ فِي  الأَيَّامِ الأَخِيرَةِ  سَتَأْتِي  أَزْمِنَةٌ صَعْبَةٌ (3: 1)   </vt:lpstr>
      <vt:lpstr>19 صفة للمرتدين (3: 1-5)</vt:lpstr>
      <vt:lpstr>تجنب القادة الكذبة</vt:lpstr>
      <vt:lpstr>6فَإِنَّهُ مِنْ هؤُلاَءِ هُمُ الَّذِينَ يَدْخُلُونَ الْبُيُوتَ، وَيَسْبُونَ نُسَيَّاتٍ مُحَمَّلاَتٍ خَطَايَا، مُنْسَاقَاتٍ بِشَهَوَاتٍ مُخْتَلِفَةٍ. 7يَتَعَلَّمْنَ فِي كُلِّ حِينٍ، وَلاَ يَسْتَطِعْنَ أَنْ يُقْبِلْنَ إِلَى مَعْرِفَةِ الْحَقِّ أَبَدًا. (2 تي 3: 6-7)</vt:lpstr>
      <vt:lpstr>الوعط المسر للناس</vt:lpstr>
      <vt:lpstr> 8وَكَمَا قَاوَمَ يَنِّيسُ وَيَمْبِرِيسُ مُوسَى، كَذلِكَ هؤُلاَءِ أَيْضًا يُقَاوِمُونَ الْحَقَّ. أُنَاسٌ فَاسِدَةٌ أَذْهَانُهُمْ، وَمِنْ جِهَةِ الإِيمَانِ مَرْفُوضُونَ. 9لكِنَّهُمْ لاَ يَتَقَدَّمُونَ أَكْثَرَ، لأَنَّ حُمْقَهُمْ سَيَكُونُ وَاضِحًا لِلْجَمِيعِ، كَمَا كَانَ حُمْقُ ذَيْنِكَ أَيْضًا. (3: 8-9)</vt:lpstr>
      <vt:lpstr>اقبل و عظ كلمة الله كما يجب أن تتمم كل مسؤوليات الخدمة (3: 10-4: 5)</vt:lpstr>
      <vt:lpstr>اقبل الحق (3: 10-17) </vt:lpstr>
      <vt:lpstr>أ. اتبع خدام الله (3: 10-13)</vt:lpstr>
      <vt:lpstr>10وَأَمَّا أَنْتَ فَقَدْ تَبِعْتَ تَعْلِيمِي، وَسِيرَتِي، وَقَصْدِي، وَإِيمَانِي، وَأَنَاتِي، وَمَحَبَّتِي، وَصَبْرِي، 11وَاضْطِهَادَاتِي، وَآلاَمِي، مِثْلَ مَا أَصَابَنِي فِي أَنْطَاكِيَةَ وَإِيقُونِيَّةَ وَلِسْتِرَةَ. أَيَّةَ اضْطِهَادَاتٍ احْتَمَلْتُ! وَمِنَ الْجَمِيعِ أَنْقَذَنِي الرَّبُّ. (3 : 10-11)</vt:lpstr>
      <vt:lpstr>12وَجَمِيعُ الَّذِينَ يُرِيدُونَ أَنْ يَعِيشُوا بِالتَّقْوَى فِي الْمَسِيحِ يَسُوعَ يُضْطَهَدُونَ. 13وَلكِنَّ النَّاسَ الأَشْرَارَ الْمُزَوِّرِينَ سَيَتَقَدَّمُونَ إِلَى أَرْدَأَ، مُضِلِّينَ وَمُضَلِّينَ. (2 تي 3: 12-13)</vt:lpstr>
      <vt:lpstr>12وَجَمِيعُ الَّذِينَ يُرِيدُونَ أَنْ يَعِيشُوا بِالتَّقْوَى فِي الْمَسِيحِ يَسُوعَ يُضْطَهَدُونَ (2 تي 3: 12)</vt:lpstr>
      <vt:lpstr>كيف نقبل الحق بدلاً من الكذب ؟</vt:lpstr>
      <vt:lpstr> ب. اتبع كلمة الله (3: 14-17)</vt:lpstr>
      <vt:lpstr>كل الكتاب هو موحى به (2 تيموثاوس 3: 16أ)</vt:lpstr>
      <vt:lpstr>كل الكتاب هو موحى به (2 تيموثاوس 3: 16أ)</vt:lpstr>
      <vt:lpstr>أربع نتائج لكلمة الله</vt:lpstr>
      <vt:lpstr>2 تيموثاوس 4 </vt:lpstr>
      <vt:lpstr>عظ وعش الحق في الضيق والتوبيخ والتشجيع والتبشير (4: 1-5)</vt:lpstr>
      <vt:lpstr>1أَنَا أُنَاشِدُكَ إِذًا أَمَامَ اللهِ وَالرَّبِّ يَسُوعَ الْمَسِيحِ، الْعَتِيدِ أَنْ يَدِينَ الأَحْيَاءَ وَالأَمْوَاتَ، عِنْدَ ظُهُورِهِ وَمَلَكُوتِهِ: 2اكْرِزْ بِالْكَلِمَةِ. اعْكُفْ عَلَى ذلِكَ فِي وَقْتٍ مُنَاسِبٍ وَغَيْرِ مُنَاسِبٍ. وَبِّخِ، انْتَهِرْ، عِظْ بِكُلِّ أَنَاةٍ وَتَعْلِيمٍ.  (2 تيموثاوس 4: 1-2)</vt:lpstr>
      <vt:lpstr>3لأَنَّهُ سَيَكُونُ وَقْتٌ لاَ يَحْتَمِلُونَ فِيهِ التَّعْلِيمَ الصَّحِيحَ، بَلْ حَسَبَ شَهَوَاتِهِمُ الْخَاصَّةِ يَجْمَعُونَ لَهُمْ مُعَلِّمِينَ مُسْتَحِكَّةً مَسَامِعُهُمْ، 4فَيَصْرِفُونَ مَسَامِعَهُمْ عَنِ الْحَقِّ، وَيَنْحَرِفُونَ إِلَى الْخُرَافَاتِ.   (2 تيموثاوس 4: 3-4)</vt:lpstr>
      <vt:lpstr> 5وَأَمَّا أَنْتَ فَاصْحُ فِي كُلِّ شَيْءٍ. احْتَمِلِ الْمَشَقَّاتِ. اعْمَلْ عَمَلَ الْمُبَشِّرِ. تَمِّمْ خِدْمَتَكَ. (2 تيموثاوس 4: 5)  </vt:lpstr>
      <vt:lpstr>ضع رجائك في الله حتى الموت على الرغم من خيانة الأصدقاء (4: 6-18)</vt:lpstr>
      <vt:lpstr> 8وَأَخِيرًا قَدْ وُضِعَ لِي إِكْلِيلُ الْبِرِّ، الَّذِي يَهَبُهُ لِي فِي ذلِكَ الْيَوْمِ، الرَّبُّ الدَّيَّانُ الْعَادِلُ، وَلَيْسَ لِي فَقَطْ، بَلْ لِجَمِيعِ الَّذِينَ يُحِبُّونَ ظُهُورَهُ أَيْضًا. (2 تيموثاوس 4: 8)</vt:lpstr>
      <vt:lpstr>لا تهزم بالموت بل انتصر فيه و كن علائقياً من خلال كل تجربة (٤: ١٩-٢٢)</vt:lpstr>
      <vt:lpstr>كيف تستطيع أن تكون مثابراً وسط الإرتداد ؟</vt:lpstr>
      <vt:lpstr>الفكرة الرئيسية</vt:lpstr>
      <vt:lpstr>كيف تبقى هناك بأمانة ؟</vt:lpstr>
      <vt:lpstr>3لأَنَّهُ سَيَكُونُ وَقْتٌ لاَ يَحْتَمِلُونَ فِيهِ التَّعْلِيمَ الصَّحِيحَ، بَلْ حَسَبَ شَهَوَاتِهِمُ الْخَاصَّةِ يَجْمَعُونَ لَهُمْ مُعَلِّمِينَ مُسْتَحِكَّةً مَسَامِعُهُمْ، 4فَيَصْرِفُونَ مَسَامِعَهُمْ عَنِ الْحَقِّ، وَيَنْحَرِفُونَ إِلَى الْخُرَافَاتِ.   (2 تيموثاوس 4: 3-4)</vt:lpstr>
      <vt:lpstr> هل ستسير  مع يسوع  عشر سنوات  من الآن ؟    ماذا يجب  أن تفعل الآن  لتتأكد أنك  ستكون أميناً حينها ؟</vt:lpstr>
      <vt:lpstr>هل تبني القراءة و الأخبار و الأصدقاء و الأفلام و التلفاز و الإنترنت خصوصاً إيمانك أم تهدمه ؟ </vt:lpstr>
      <vt:lpstr>Black</vt:lpstr>
      <vt:lpstr>وعظ العهد الجديد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Timothy</dc:title>
  <dc:creator>Rick Griffith</dc:creator>
  <cp:lastModifiedBy>Rick Griffith</cp:lastModifiedBy>
  <cp:revision>345</cp:revision>
  <dcterms:created xsi:type="dcterms:W3CDTF">2007-01-31T03:10:36Z</dcterms:created>
  <dcterms:modified xsi:type="dcterms:W3CDTF">2022-08-05T17:09:04Z</dcterms:modified>
</cp:coreProperties>
</file>